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3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4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drawings/drawing2.xml" ContentType="application/vnd.openxmlformats-officedocument.drawingml.chartshapes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drawings/drawing3.xml" ContentType="application/vnd.openxmlformats-officedocument.drawingml.chartshapes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drawings/drawing4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9" r:id="rId2"/>
    <p:sldId id="265" r:id="rId3"/>
    <p:sldId id="267" r:id="rId4"/>
    <p:sldId id="268" r:id="rId5"/>
  </p:sldIdLst>
  <p:sldSz cx="12192000" cy="6858000"/>
  <p:notesSz cx="9601200" cy="15087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HRPP Research Community IRB Experience Survey, Comparison of Results Over Time, Beginning June 2019" id="{3BA0118D-5954-4AEF-9C7E-CC6BEE8209B5}">
          <p14:sldIdLst>
            <p14:sldId id="269"/>
            <p14:sldId id="265"/>
            <p14:sldId id="267"/>
            <p14:sldId id="26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lie M Quinn" initials="JMQ" lastIdx="0" clrIdx="0">
    <p:extLst>
      <p:ext uri="{19B8F6BF-5375-455C-9EA6-DF929625EA0E}">
        <p15:presenceInfo xmlns:p15="http://schemas.microsoft.com/office/powerpoint/2012/main" userId="Julie M Quin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67A6"/>
    <a:srgbClr val="175C95"/>
    <a:srgbClr val="134C7B"/>
    <a:srgbClr val="1C70B6"/>
    <a:srgbClr val="278BDD"/>
    <a:srgbClr val="1F7BC7"/>
    <a:srgbClr val="175E99"/>
    <a:srgbClr val="18609C"/>
    <a:srgbClr val="155589"/>
    <a:srgbClr val="1A69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07" autoAdjust="0"/>
    <p:restoredTop sz="87534" autoAdjust="0"/>
  </p:normalViewPr>
  <p:slideViewPr>
    <p:cSldViewPr snapToGrid="0">
      <p:cViewPr varScale="1">
        <p:scale>
          <a:sx n="110" d="100"/>
          <a:sy n="110" d="100"/>
        </p:scale>
        <p:origin x="1272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chartUserShapes" Target="../drawings/drawing2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chartUserShapes" Target="../drawings/drawing3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chartUserShapes" Target="../drawings/drawing4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indent="0" algn="l">
              <a:buNone/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050" b="1" i="0" u="none" strike="noStrike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Chart 1: Survey Sample Size &amp; Characteristics</a:t>
            </a:r>
            <a:endParaRPr lang="en-US" sz="800" b="1" i="1" u="none" strike="noStrike" kern="1200" baseline="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c:rich>
      </c:tx>
      <c:layout>
        <c:manualLayout>
          <c:xMode val="edge"/>
          <c:yMode val="edge"/>
          <c:x val="6.15998886437269E-5"/>
          <c:y val="5.5075607533822714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indent="0" algn="l">
            <a:buNone/>
            <a:defRPr sz="105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3364513568499577E-2"/>
          <c:y val="0.152537324693691"/>
          <c:w val="0.72998213495484565"/>
          <c:h val="0.677008708071678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Principal Investigators</c:v>
                </c:pt>
              </c:strCache>
            </c:strRef>
          </c:tx>
          <c:spPr>
            <a:solidFill>
              <a:srgbClr val="11426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Sheet1!$B$2:$B$8</c:f>
              <c:numCache>
                <c:formatCode>#,##0</c:formatCode>
                <c:ptCount val="7"/>
                <c:pt idx="0">
                  <c:v>2225</c:v>
                </c:pt>
                <c:pt idx="1">
                  <c:v>1758</c:v>
                </c:pt>
                <c:pt idx="2">
                  <c:v>2081</c:v>
                </c:pt>
                <c:pt idx="3">
                  <c:v>2828</c:v>
                </c:pt>
                <c:pt idx="4">
                  <c:v>2951</c:v>
                </c:pt>
                <c:pt idx="5">
                  <c:v>3582</c:v>
                </c:pt>
                <c:pt idx="6">
                  <c:v>3835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3DB-4F48-9E97-FCDAD45833F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Active Study Personnel</c:v>
                </c:pt>
              </c:strCache>
            </c:strRef>
          </c:tx>
          <c:spPr>
            <a:solidFill>
              <a:srgbClr val="C0EDF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rgbClr val="0F5D6D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Sheet1!$C$2:$C$8</c:f>
              <c:numCache>
                <c:formatCode>#,##0</c:formatCode>
                <c:ptCount val="7"/>
                <c:pt idx="0">
                  <c:v>7353</c:v>
                </c:pt>
                <c:pt idx="1">
                  <c:v>7820</c:v>
                </c:pt>
                <c:pt idx="2">
                  <c:v>6548</c:v>
                </c:pt>
                <c:pt idx="3">
                  <c:v>7918</c:v>
                </c:pt>
                <c:pt idx="4">
                  <c:v>8468</c:v>
                </c:pt>
                <c:pt idx="5">
                  <c:v>11000</c:v>
                </c:pt>
                <c:pt idx="6">
                  <c:v>12116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DB-4F48-9E97-FCDAD45833F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TOTAL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1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Sheet1!$D$2:$D$8</c:f>
              <c:numCache>
                <c:formatCode>#,##0</c:formatCode>
                <c:ptCount val="7"/>
                <c:pt idx="0">
                  <c:v>9578</c:v>
                </c:pt>
                <c:pt idx="1">
                  <c:v>9578</c:v>
                </c:pt>
                <c:pt idx="2">
                  <c:v>8629</c:v>
                </c:pt>
                <c:pt idx="3">
                  <c:v>10746</c:v>
                </c:pt>
                <c:pt idx="4">
                  <c:v>11419</c:v>
                </c:pt>
                <c:pt idx="5">
                  <c:v>14582</c:v>
                </c:pt>
                <c:pt idx="6">
                  <c:v>15951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3DB-4F48-9E97-FCDAD45833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410517200"/>
        <c:axId val="410517984"/>
      </c:barChart>
      <c:catAx>
        <c:axId val="4105172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Month/Year </a:t>
                </a:r>
                <a:r>
                  <a:rPr lang="en-US" sz="600" baseline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Survey Sent</a:t>
                </a:r>
                <a:endParaRPr lang="en-US" sz="6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c:rich>
          </c:tx>
          <c:layout>
            <c:manualLayout>
              <c:xMode val="edge"/>
              <c:yMode val="edge"/>
              <c:x val="0.42880320587415799"/>
              <c:y val="0.9365256495961792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0517984"/>
        <c:crosses val="autoZero"/>
        <c:auto val="1"/>
        <c:lblAlgn val="ctr"/>
        <c:lblOffset val="100"/>
        <c:noMultiLvlLbl val="0"/>
      </c:catAx>
      <c:valAx>
        <c:axId val="410517984"/>
        <c:scaling>
          <c:orientation val="minMax"/>
          <c:max val="16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# of Individuals</a:t>
                </a:r>
              </a:p>
            </c:rich>
          </c:tx>
          <c:layout>
            <c:manualLayout>
              <c:xMode val="edge"/>
              <c:yMode val="edge"/>
              <c:x val="5.7548391326438632E-3"/>
              <c:y val="0.3673321858260035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out"/>
        <c:minorTickMark val="out"/>
        <c:tickLblPos val="nextTo"/>
        <c:spPr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0517200"/>
        <c:crosses val="autoZero"/>
        <c:crossBetween val="between"/>
        <c:majorUnit val="2000"/>
        <c:minorUnit val="1000"/>
      </c:valAx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rgbClr val="11426A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84809892973628576"/>
          <c:y val="0.23811829853087479"/>
          <c:w val="0.12900431055676659"/>
          <c:h val="0.4511733055902609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7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94000">
          <a:schemeClr val="accent3">
            <a:lumMod val="5000"/>
            <a:lumOff val="95000"/>
          </a:schemeClr>
        </a:gs>
        <a:gs pos="100000">
          <a:schemeClr val="accent3">
            <a:lumMod val="45000"/>
            <a:lumOff val="55000"/>
          </a:schemeClr>
        </a:gs>
        <a:gs pos="99000">
          <a:schemeClr val="bg1">
            <a:lumMod val="85000"/>
          </a:schemeClr>
        </a:gs>
        <a:gs pos="100000">
          <a:schemeClr val="accent3">
            <a:lumMod val="30000"/>
            <a:lumOff val="70000"/>
          </a:schemeClr>
        </a:gs>
      </a:gsLst>
      <a:lin ang="2700000" scaled="1"/>
      <a:tileRect/>
    </a:gradFill>
    <a:ln>
      <a:solidFill>
        <a:schemeClr val="bg1">
          <a:lumMod val="85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indent="0" algn="l">
              <a:buNone/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050" b="1" i="0" u="none" strike="noStrike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Chart 10. Staff Qualities – Efficiency &amp; Timeliness </a:t>
            </a:r>
          </a:p>
        </c:rich>
      </c:tx>
      <c:layout>
        <c:manualLayout>
          <c:xMode val="edge"/>
          <c:yMode val="edge"/>
          <c:x val="6.15998886437269E-5"/>
          <c:y val="5.5075607533822714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indent="0" algn="l">
            <a:buNone/>
            <a:defRPr sz="105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5464232354244991E-2"/>
          <c:y val="0.13033918005995299"/>
          <c:w val="0.84473049074818984"/>
          <c:h val="0.615963136781940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Excellent</c:v>
                </c:pt>
              </c:strCache>
            </c:strRef>
          </c:tx>
          <c:spPr>
            <a:solidFill>
              <a:srgbClr val="BFD3EB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A6F91458-69B4-DF42-819C-1373790CEAA8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87E69CF7-1C27-FA42-9B32-2526D62F3F94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0-3681-479D-86F1-A3670889986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C57B0CCC-CECC-984B-81FB-C67E37F27658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D3CA81C1-F430-984C-8D74-051BCC95D112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3681-479D-86F1-A3670889986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8E3DB67D-A26E-6845-AAE2-98EAFD6FC49A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55F3A2FD-B9FB-EA4B-A914-30F3A586565D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3681-479D-86F1-A36708899862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2D5A815C-4FC0-2D47-88E2-8F8800B4210A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DBF1F257-2CEA-254B-981D-8B11A1CCAE4A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3681-479D-86F1-A36708899862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FBC79DBB-A801-5449-BB6B-367E4433BE24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EA8B204F-1525-AE48-92C3-CF86521A8C27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3681-479D-86F1-A36708899862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51157113-EAE5-844F-9F09-C95A00322423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BE2B2BB5-75F8-2E42-8FCF-43FBFA3307F7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3681-479D-86F1-A36708899862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3D65FFE6-F3EA-5348-9C2B-7FA0D00AA180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8CDAA797-E99D-D347-B73F-BD08FC406AA2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7BA3-4F46-8594-4C49B60C2276}"/>
                </c:ext>
              </c:extLst>
            </c:dLbl>
            <c:numFmt formatCode="General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Sheet1!$B$2:$B$8</c:f>
              <c:numCache>
                <c:formatCode>#,##0</c:formatCode>
                <c:ptCount val="7"/>
                <c:pt idx="0">
                  <c:v>66</c:v>
                </c:pt>
                <c:pt idx="1">
                  <c:v>85</c:v>
                </c:pt>
                <c:pt idx="2">
                  <c:v>104</c:v>
                </c:pt>
                <c:pt idx="3">
                  <c:v>97</c:v>
                </c:pt>
                <c:pt idx="4">
                  <c:v>85</c:v>
                </c:pt>
                <c:pt idx="5">
                  <c:v>109</c:v>
                </c:pt>
                <c:pt idx="6">
                  <c:v>89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Sheet1!$F$2:$F$8</c15:f>
                <c15:dlblRangeCache>
                  <c:ptCount val="7"/>
                  <c:pt idx="0">
                    <c:v>38%</c:v>
                  </c:pt>
                  <c:pt idx="1">
                    <c:v>49%</c:v>
                  </c:pt>
                  <c:pt idx="2">
                    <c:v>56%</c:v>
                  </c:pt>
                  <c:pt idx="3">
                    <c:v>49%</c:v>
                  </c:pt>
                  <c:pt idx="4">
                    <c:v>47%</c:v>
                  </c:pt>
                  <c:pt idx="5">
                    <c:v>44%</c:v>
                  </c:pt>
                  <c:pt idx="6">
                    <c:v>40%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6-3681-479D-86F1-A3670889986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Average</c:v>
                </c:pt>
              </c:strCache>
            </c:strRef>
          </c:tx>
          <c:spPr>
            <a:solidFill>
              <a:srgbClr val="5B9BD5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C0EFEAB6-9316-114C-BBF2-7E9FB90C7AC5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AB222970-F630-004E-A348-367F2FF67D98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3681-479D-86F1-A3670889986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2FA1F454-6DAE-184C-BE5B-4DFD117369D6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97FFCB8A-D950-E546-B687-C213E0F944FB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3681-479D-86F1-A3670889986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4FCE112C-1509-7C47-8C44-F2DEC162C4D6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EB2B38A4-4B84-D345-BCE2-1D4827CB14B9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3681-479D-86F1-A36708899862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387EA93A-C88D-B347-A94B-93F28366AB52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FFD339AC-0F86-C64E-ADE6-11A9F9F8682F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3681-479D-86F1-A36708899862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7761F13E-0FA9-8A40-AA18-4438392D7F66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00733B5C-4084-144E-A3C6-4DB7355601AD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3681-479D-86F1-A36708899862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F694C37C-3BF5-9C47-A549-8AB90E906C8E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EBF0193E-7611-1249-8BB3-35DFA920880A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3681-479D-86F1-A36708899862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5E0E4609-6C3B-FD4A-8748-4E15B5FF30A1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7BD83E94-73FB-EF44-A203-7134B9E808B3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7BA3-4F46-8594-4C49B60C227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Sheet1!$C$2:$C$8</c:f>
              <c:numCache>
                <c:formatCode>#,##0</c:formatCode>
                <c:ptCount val="7"/>
                <c:pt idx="0">
                  <c:v>67</c:v>
                </c:pt>
                <c:pt idx="1">
                  <c:v>70</c:v>
                </c:pt>
                <c:pt idx="2">
                  <c:v>65</c:v>
                </c:pt>
                <c:pt idx="3">
                  <c:v>74</c:v>
                </c:pt>
                <c:pt idx="4">
                  <c:v>72</c:v>
                </c:pt>
                <c:pt idx="5">
                  <c:v>96</c:v>
                </c:pt>
                <c:pt idx="6">
                  <c:v>96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Sheet1!$G$2:$G$8</c15:f>
                <c15:dlblRangeCache>
                  <c:ptCount val="7"/>
                  <c:pt idx="0">
                    <c:v>39%</c:v>
                  </c:pt>
                  <c:pt idx="1">
                    <c:v>40%</c:v>
                  </c:pt>
                  <c:pt idx="2">
                    <c:v>35%</c:v>
                  </c:pt>
                  <c:pt idx="3">
                    <c:v>37%</c:v>
                  </c:pt>
                  <c:pt idx="4">
                    <c:v>40%</c:v>
                  </c:pt>
                  <c:pt idx="5">
                    <c:v>39%</c:v>
                  </c:pt>
                  <c:pt idx="6">
                    <c:v>43%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D-3681-479D-86F1-A3670889986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Poor</c:v>
                </c:pt>
              </c:strCache>
            </c:strRef>
          </c:tx>
          <c:spPr>
            <a:solidFill>
              <a:srgbClr val="3A648A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4C6D6CB0-5ED5-0944-9BB2-52BFCD2BFB5A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55A15994-699C-F148-8B1D-39C8DF94F114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3681-479D-86F1-A3670889986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C2BAB16B-F1BB-0A44-A361-7A2E9D4B5A73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88A2C059-CACA-C24E-82BE-81C84AB6437B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3681-479D-86F1-A3670889986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166D8FAE-4FD5-644C-9FDE-4EDF70B4B790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F1887A2E-2767-CA46-9AF1-108A0356542B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0-3681-479D-86F1-A36708899862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7FBF5E9E-9BC5-914E-A2DC-7C7E90A896C9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866EDB2F-43F4-5643-8CCD-39C03A458F4F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1-3681-479D-86F1-A36708899862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39C7208A-8BDB-4E44-8A36-CD3DF6B6FCBE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A4CC12FB-A834-0645-9A01-69D2D8B29B03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2-3681-479D-86F1-A36708899862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A8DC1DB7-2FC5-434C-96B0-44002C8CDAB6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634CB97F-3ACA-5C4B-97C5-E75656EAE6D4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3-3681-479D-86F1-A36708899862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000A393C-924A-9449-B4C9-859345D1B7B0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56123B55-0090-4C47-AC30-E953EB846618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7BA3-4F46-8594-4C49B60C227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Sheet1!$D$2:$D$8</c:f>
              <c:numCache>
                <c:formatCode>#,##0</c:formatCode>
                <c:ptCount val="7"/>
                <c:pt idx="0">
                  <c:v>39</c:v>
                </c:pt>
                <c:pt idx="1">
                  <c:v>20</c:v>
                </c:pt>
                <c:pt idx="2">
                  <c:v>16</c:v>
                </c:pt>
                <c:pt idx="3">
                  <c:v>27</c:v>
                </c:pt>
                <c:pt idx="4">
                  <c:v>22</c:v>
                </c:pt>
                <c:pt idx="5">
                  <c:v>43</c:v>
                </c:pt>
                <c:pt idx="6">
                  <c:v>36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Sheet1!$H$2:$H$8</c15:f>
                <c15:dlblRangeCache>
                  <c:ptCount val="7"/>
                  <c:pt idx="0">
                    <c:v>23%</c:v>
                  </c:pt>
                  <c:pt idx="1">
                    <c:v>11%</c:v>
                  </c:pt>
                  <c:pt idx="2">
                    <c:v>9%</c:v>
                  </c:pt>
                  <c:pt idx="3">
                    <c:v>14%</c:v>
                  </c:pt>
                  <c:pt idx="4">
                    <c:v>12%</c:v>
                  </c:pt>
                  <c:pt idx="5">
                    <c:v>17%</c:v>
                  </c:pt>
                  <c:pt idx="6">
                    <c:v>16%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4-3681-479D-86F1-A367088998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1"/>
        <c:overlap val="100"/>
        <c:axId val="410517200"/>
        <c:axId val="410517984"/>
        <c:extLst/>
      </c:barChart>
      <c:catAx>
        <c:axId val="41051720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Month/Year Survey Sent</a:t>
                </a:r>
              </a:p>
            </c:rich>
          </c:tx>
          <c:layout>
            <c:manualLayout>
              <c:xMode val="edge"/>
              <c:yMode val="edge"/>
              <c:x val="7.2326697584857704E-3"/>
              <c:y val="0.2508695804165246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0517984"/>
        <c:crosses val="autoZero"/>
        <c:auto val="1"/>
        <c:lblAlgn val="ctr"/>
        <c:lblOffset val="100"/>
        <c:noMultiLvlLbl val="0"/>
      </c:catAx>
      <c:valAx>
        <c:axId val="410517984"/>
        <c:scaling>
          <c:orientation val="minMax"/>
          <c:max val="1"/>
          <c:min val="0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% of Survey</a:t>
                </a:r>
                <a:r>
                  <a:rPr lang="en-US" sz="600" baseline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Respondents </a:t>
                </a:r>
                <a:endParaRPr lang="en-US" sz="6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c:rich>
          </c:tx>
          <c:layout>
            <c:manualLayout>
              <c:xMode val="edge"/>
              <c:yMode val="edge"/>
              <c:x val="0.4351272112206534"/>
              <c:y val="0.8489049404402960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out"/>
        <c:minorTickMark val="out"/>
        <c:tickLblPos val="nextTo"/>
        <c:spPr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0517200"/>
        <c:crosses val="autoZero"/>
        <c:crossBetween val="between"/>
        <c:majorUnit val="0.1"/>
        <c:minorUnit val="5.000000000000001E-2"/>
      </c:valAx>
      <c:spPr>
        <a:noFill/>
        <a:ln>
          <a:noFill/>
        </a:ln>
        <a:effectLst/>
      </c:spPr>
    </c:plotArea>
    <c:legend>
      <c:legendPos val="b"/>
      <c:legendEntry>
        <c:idx val="2"/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40984849517222743"/>
          <c:y val="0.91975608050828939"/>
          <c:w val="0.21366536539249942"/>
          <c:h val="8.024391949171058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7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94000">
          <a:schemeClr val="accent3">
            <a:lumMod val="5000"/>
            <a:lumOff val="95000"/>
          </a:schemeClr>
        </a:gs>
        <a:gs pos="100000">
          <a:schemeClr val="accent3">
            <a:lumMod val="45000"/>
            <a:lumOff val="55000"/>
          </a:schemeClr>
        </a:gs>
        <a:gs pos="99000">
          <a:schemeClr val="bg1">
            <a:lumMod val="85000"/>
          </a:schemeClr>
        </a:gs>
        <a:gs pos="100000">
          <a:schemeClr val="accent3">
            <a:lumMod val="30000"/>
            <a:lumOff val="70000"/>
          </a:schemeClr>
        </a:gs>
      </a:gsLst>
      <a:lin ang="2700000" scaled="1"/>
      <a:tileRect/>
    </a:gradFill>
    <a:ln>
      <a:solidFill>
        <a:schemeClr val="bg1">
          <a:lumMod val="85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indent="0" algn="l">
              <a:buNone/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050" b="1" i="0" u="none" strike="noStrike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Chart 11. Staff Qualities – Professionalism </a:t>
            </a:r>
          </a:p>
        </c:rich>
      </c:tx>
      <c:layout>
        <c:manualLayout>
          <c:xMode val="edge"/>
          <c:yMode val="edge"/>
          <c:x val="6.1606622056481472E-5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indent="0" algn="l">
            <a:buNone/>
            <a:defRPr sz="105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5464232354244991E-2"/>
          <c:y val="0.13033918005995299"/>
          <c:w val="0.84473049074818984"/>
          <c:h val="0.615963136781940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Excellent</c:v>
                </c:pt>
              </c:strCache>
            </c:strRef>
          </c:tx>
          <c:spPr>
            <a:solidFill>
              <a:srgbClr val="BFD3EB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9285FC48-A3E8-C544-903A-EEDF8B6CB7BC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F82DFE5F-0709-3C4F-913F-3A5520F830F9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0-408C-4CCD-997F-B79B2AD2CE1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FD09C5B8-3246-4A4E-94E5-CF12FB495192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23D8A0A3-F406-2041-BD82-BB7B1B90D770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408C-4CCD-997F-B79B2AD2CE1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21AFA727-32AD-A941-B067-6F9A2CD1BF79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2EC98EEF-75BF-F74B-A8ED-E1FA343C9AE5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408C-4CCD-997F-B79B2AD2CE1F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AB268DFA-7845-EF47-9D43-1043C8D571E1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6A450506-242D-C749-BB4F-BCCE4EA073EE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408C-4CCD-997F-B79B2AD2CE1F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B5BC8511-78DA-9141-8D3A-5681E3AEB62E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4FBFDE8B-7002-2C4A-B446-B76BFF918BBB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408C-4CCD-997F-B79B2AD2CE1F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954B99C9-01CF-3343-9C63-2E2CCC8EE3B9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9C480553-61C3-1944-A0B2-5DD703DF708E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408C-4CCD-997F-B79B2AD2CE1F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22EC7545-2109-9B4E-8EA3-D4FED3C793DC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A0DB1371-134E-3F42-B77C-79CEB7993292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58EB-40E6-84E4-5932DBB22B90}"/>
                </c:ext>
              </c:extLst>
            </c:dLbl>
            <c:numFmt formatCode="General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Sheet1!$B$2:$B$8</c:f>
              <c:numCache>
                <c:formatCode>#,##0</c:formatCode>
                <c:ptCount val="7"/>
                <c:pt idx="0">
                  <c:v>112</c:v>
                </c:pt>
                <c:pt idx="1">
                  <c:v>126</c:v>
                </c:pt>
                <c:pt idx="2">
                  <c:v>138</c:v>
                </c:pt>
                <c:pt idx="3">
                  <c:v>150</c:v>
                </c:pt>
                <c:pt idx="4">
                  <c:v>134</c:v>
                </c:pt>
                <c:pt idx="5">
                  <c:v>177</c:v>
                </c:pt>
                <c:pt idx="6">
                  <c:v>165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Sheet1!$F$2:$F$8</c15:f>
                <c15:dlblRangeCache>
                  <c:ptCount val="7"/>
                  <c:pt idx="0">
                    <c:v>66%</c:v>
                  </c:pt>
                  <c:pt idx="1">
                    <c:v>72%</c:v>
                  </c:pt>
                  <c:pt idx="2">
                    <c:v>75%</c:v>
                  </c:pt>
                  <c:pt idx="3">
                    <c:v>77%</c:v>
                  </c:pt>
                  <c:pt idx="4">
                    <c:v>74%</c:v>
                  </c:pt>
                  <c:pt idx="5">
                    <c:v>72%</c:v>
                  </c:pt>
                  <c:pt idx="6">
                    <c:v>75%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6-408C-4CCD-997F-B79B2AD2CE1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Average</c:v>
                </c:pt>
              </c:strCache>
            </c:strRef>
          </c:tx>
          <c:spPr>
            <a:solidFill>
              <a:srgbClr val="5B9BD5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BB818EAB-0E7A-4343-963A-9EA632C23160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04FE4D84-D8D7-EF4D-8FE3-3BD21680B894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408C-4CCD-997F-B79B2AD2CE1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77E9AE4D-5A34-1645-8E35-E97031B4484E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E4FC59D5-F948-3B47-BF06-8E2FCC6781D8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408C-4CCD-997F-B79B2AD2CE1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6F87E43C-5314-F846-9738-048A5F69280B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782CF851-E5C9-C14E-A5C5-E1376DF9CBE8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408C-4CCD-997F-B79B2AD2CE1F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7305A9BD-CB92-4F4B-B016-4819D94EBE5F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08E03DD6-9AB0-D143-96F3-226DBDD8CCC6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408C-4CCD-997F-B79B2AD2CE1F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D299A86A-AA37-9043-B07B-7DA414F8F180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AC80FB09-AADA-8C44-A4B5-20B7E21A41BA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408C-4CCD-997F-B79B2AD2CE1F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089E262F-CE24-2E43-9F11-CC7305769A2A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88D2F024-69E2-474A-856F-E84687690F65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408C-4CCD-997F-B79B2AD2CE1F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02557DCF-CD60-6D4D-9F69-F1E03AACEA33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99909E4D-90ED-9E43-9772-D567D43E03D5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58EB-40E6-84E4-5932DBB22B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Sheet1!$C$2:$C$8</c:f>
              <c:numCache>
                <c:formatCode>#,##0</c:formatCode>
                <c:ptCount val="7"/>
                <c:pt idx="0">
                  <c:v>50</c:v>
                </c:pt>
                <c:pt idx="1">
                  <c:v>47</c:v>
                </c:pt>
                <c:pt idx="2">
                  <c:v>45</c:v>
                </c:pt>
                <c:pt idx="3">
                  <c:v>44</c:v>
                </c:pt>
                <c:pt idx="4">
                  <c:v>46</c:v>
                </c:pt>
                <c:pt idx="5">
                  <c:v>65</c:v>
                </c:pt>
                <c:pt idx="6">
                  <c:v>47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Sheet1!$G$2:$G$8</c15:f>
                <c15:dlblRangeCache>
                  <c:ptCount val="7"/>
                  <c:pt idx="0">
                    <c:v>30%</c:v>
                  </c:pt>
                  <c:pt idx="1">
                    <c:v>27%</c:v>
                  </c:pt>
                  <c:pt idx="2">
                    <c:v>24%</c:v>
                  </c:pt>
                  <c:pt idx="3">
                    <c:v>22%</c:v>
                  </c:pt>
                  <c:pt idx="4">
                    <c:v>26%</c:v>
                  </c:pt>
                  <c:pt idx="5">
                    <c:v>26%</c:v>
                  </c:pt>
                  <c:pt idx="6">
                    <c:v>21%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D-408C-4CCD-997F-B79B2AD2CE1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Poor</c:v>
                </c:pt>
              </c:strCache>
            </c:strRef>
          </c:tx>
          <c:spPr>
            <a:solidFill>
              <a:srgbClr val="3A648A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0808619683972663E-3"/>
                  <c:y val="5.5403474713985011E-3"/>
                </c:manualLayout>
              </c:layout>
              <c:tx>
                <c:rich>
                  <a:bodyPr/>
                  <a:lstStyle/>
                  <a:p>
                    <a:fld id="{85BD4DFF-EFD8-2144-8772-761887C52376}" type="CELLRANGE">
                      <a:rPr lang="en-US" baseline="0" dirty="0"/>
                      <a:pPr/>
                      <a:t>[CELLRANGE]</a:t>
                    </a:fld>
                    <a:r>
                      <a:rPr lang="en-US" baseline="0" dirty="0"/>
                      <a:t>, </a:t>
                    </a:r>
                    <a:fld id="{4A5568C3-4B46-CA4B-9516-81E58820BB7B}" type="VALUE">
                      <a:rPr lang="en-US" baseline="0" dirty="0"/>
                      <a:pPr/>
                      <a:t>[VALUE]</a:t>
                    </a:fld>
                    <a:endParaRPr lang="en-US" baseline="0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E-408C-4CCD-997F-B79B2AD2CE1F}"/>
                </c:ext>
              </c:extLst>
            </c:dLbl>
            <c:dLbl>
              <c:idx val="1"/>
              <c:layout>
                <c:manualLayout>
                  <c:x val="-1.4566033778779948E-2"/>
                  <c:y val="-1.0157186360880332E-16"/>
                </c:manualLayout>
              </c:layout>
              <c:tx>
                <c:rich>
                  <a:bodyPr/>
                  <a:lstStyle/>
                  <a:p>
                    <a:fld id="{A0B927EA-3088-A840-95D9-1446573807B5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172E5F4C-3713-1947-8EBB-23A849D536B3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F-408C-4CCD-997F-B79B2AD2CE1F}"/>
                </c:ext>
              </c:extLst>
            </c:dLbl>
            <c:dLbl>
              <c:idx val="2"/>
              <c:layout>
                <c:manualLayout>
                  <c:x val="-1.3525602794581391E-2"/>
                  <c:y val="1.108069494279690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8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4C72DB2-C1E3-E34A-BD86-8F164243D335}" type="CELLRANGE">
                      <a:rPr lang="en-US" baseline="0" dirty="0"/>
                      <a:pPr>
                        <a:defRPr sz="800" b="1">
                          <a:solidFill>
                            <a:schemeClr val="bg1"/>
                          </a:solidFill>
                        </a:defRPr>
                      </a:pPr>
                      <a:t>[CELLRANGE]</a:t>
                    </a:fld>
                    <a:r>
                      <a:rPr lang="en-US" baseline="0" dirty="0"/>
                      <a:t>, </a:t>
                    </a:r>
                    <a:fld id="{AADE4376-9D2E-9E47-B59D-72AC06985D95}" type="VALUE">
                      <a:rPr lang="en-US" baseline="0" dirty="0"/>
                      <a:pPr>
                        <a:defRPr sz="800" b="1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5798395606268147E-2"/>
                      <c:h val="8.1803448539115073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0-408C-4CCD-997F-B79B2AD2CE1F}"/>
                </c:ext>
              </c:extLst>
            </c:dLbl>
            <c:dLbl>
              <c:idx val="3"/>
              <c:layout>
                <c:manualLayout>
                  <c:x val="-1.4566033778779948E-2"/>
                  <c:y val="0"/>
                </c:manualLayout>
              </c:layout>
              <c:tx>
                <c:rich>
                  <a:bodyPr/>
                  <a:lstStyle/>
                  <a:p>
                    <a:fld id="{728B452F-5836-3344-AF9F-04ECE68F44DC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0DD1E6DD-288C-424A-99E6-9C099C08F296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1-408C-4CCD-997F-B79B2AD2CE1F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408C-4CCD-997F-B79B2AD2CE1F}"/>
                </c:ext>
              </c:extLst>
            </c:dLbl>
            <c:dLbl>
              <c:idx val="5"/>
              <c:layout>
                <c:manualLayout>
                  <c:x val="-8.3416750083416744E-3"/>
                  <c:y val="0"/>
                </c:manualLayout>
              </c:layout>
              <c:tx>
                <c:rich>
                  <a:bodyPr/>
                  <a:lstStyle/>
                  <a:p>
                    <a:fld id="{13920E46-D546-CC4A-933A-23A4489B0824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7E0FBCAB-841A-9443-BC5C-F99969183BDC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3-408C-4CCD-997F-B79B2AD2CE1F}"/>
                </c:ext>
              </c:extLst>
            </c:dLbl>
            <c:dLbl>
              <c:idx val="6"/>
              <c:layout>
                <c:manualLayout>
                  <c:x val="0"/>
                  <c:y val="0"/>
                </c:manualLayout>
              </c:layout>
              <c:tx>
                <c:rich>
                  <a:bodyPr/>
                  <a:lstStyle/>
                  <a:p>
                    <a:fld id="{2B398CE0-7177-7A4B-A986-2CAEA68ADB95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0721AFB9-D988-BB45-BBFE-543ACFA16423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58EB-40E6-84E4-5932DBB22B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Sheet1!$D$2:$D$8</c:f>
              <c:numCache>
                <c:formatCode>#,##0</c:formatCode>
                <c:ptCount val="7"/>
                <c:pt idx="0">
                  <c:v>7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5">
                  <c:v>5</c:v>
                </c:pt>
                <c:pt idx="6">
                  <c:v>9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Sheet1!$H$2:$H$8</c15:f>
                <c15:dlblRangeCache>
                  <c:ptCount val="7"/>
                  <c:pt idx="0">
                    <c:v>4%</c:v>
                  </c:pt>
                  <c:pt idx="1">
                    <c:v>1%</c:v>
                  </c:pt>
                  <c:pt idx="2">
                    <c:v>1%</c:v>
                  </c:pt>
                  <c:pt idx="3">
                    <c:v>1%</c:v>
                  </c:pt>
                  <c:pt idx="5">
                    <c:v>2%</c:v>
                  </c:pt>
                  <c:pt idx="6">
                    <c:v>4%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4-408C-4CCD-997F-B79B2AD2CE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1"/>
        <c:overlap val="100"/>
        <c:axId val="410517200"/>
        <c:axId val="410517984"/>
        <c:extLst/>
      </c:barChart>
      <c:catAx>
        <c:axId val="41051720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Month/Year Survey Sent</a:t>
                </a:r>
              </a:p>
            </c:rich>
          </c:tx>
          <c:layout>
            <c:manualLayout>
              <c:xMode val="edge"/>
              <c:yMode val="edge"/>
              <c:x val="7.2326697584857704E-3"/>
              <c:y val="0.2508695804165246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0517984"/>
        <c:crosses val="autoZero"/>
        <c:auto val="1"/>
        <c:lblAlgn val="ctr"/>
        <c:lblOffset val="100"/>
        <c:noMultiLvlLbl val="0"/>
      </c:catAx>
      <c:valAx>
        <c:axId val="410517984"/>
        <c:scaling>
          <c:orientation val="minMax"/>
          <c:max val="1"/>
          <c:min val="0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% of Survey</a:t>
                </a:r>
                <a:r>
                  <a:rPr lang="en-US" sz="600" baseline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Respondents </a:t>
                </a:r>
                <a:endParaRPr lang="en-US" sz="6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c:rich>
          </c:tx>
          <c:layout>
            <c:manualLayout>
              <c:xMode val="edge"/>
              <c:yMode val="edge"/>
              <c:x val="0.4351272112206534"/>
              <c:y val="0.8489049404402960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out"/>
        <c:minorTickMark val="out"/>
        <c:tickLblPos val="nextTo"/>
        <c:spPr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0517200"/>
        <c:crosses val="autoZero"/>
        <c:crossBetween val="between"/>
        <c:majorUnit val="0.1"/>
        <c:minorUnit val="5.000000000000001E-2"/>
      </c:valAx>
      <c:spPr>
        <a:noFill/>
        <a:ln>
          <a:noFill/>
        </a:ln>
        <a:effectLst/>
      </c:spPr>
    </c:plotArea>
    <c:legend>
      <c:legendPos val="b"/>
      <c:legendEntry>
        <c:idx val="2"/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40984849517222743"/>
          <c:y val="0.91975608050828939"/>
          <c:w val="0.21366536539249942"/>
          <c:h val="8.024391949171058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7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94000">
          <a:schemeClr val="accent3">
            <a:lumMod val="5000"/>
            <a:lumOff val="95000"/>
          </a:schemeClr>
        </a:gs>
        <a:gs pos="100000">
          <a:schemeClr val="accent3">
            <a:lumMod val="45000"/>
            <a:lumOff val="55000"/>
          </a:schemeClr>
        </a:gs>
        <a:gs pos="99000">
          <a:schemeClr val="bg1">
            <a:lumMod val="85000"/>
          </a:schemeClr>
        </a:gs>
        <a:gs pos="100000">
          <a:schemeClr val="accent3">
            <a:lumMod val="30000"/>
            <a:lumOff val="70000"/>
          </a:schemeClr>
        </a:gs>
      </a:gsLst>
      <a:lin ang="2700000" scaled="1"/>
      <a:tileRect/>
    </a:gradFill>
    <a:ln>
      <a:solidFill>
        <a:schemeClr val="bg1">
          <a:lumMod val="85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indent="0" algn="l">
              <a:buNone/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050" b="1" i="0" u="none" strike="noStrike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Chart 12. Staff Qualities - Responsiveness </a:t>
            </a:r>
          </a:p>
        </c:rich>
      </c:tx>
      <c:layout>
        <c:manualLayout>
          <c:xMode val="edge"/>
          <c:yMode val="edge"/>
          <c:x val="6.15998886437269E-5"/>
          <c:y val="5.5075607533822714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indent="0" algn="l">
            <a:buNone/>
            <a:defRPr sz="105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5464232354244991E-2"/>
          <c:y val="0.13033918005995299"/>
          <c:w val="0.84473049074818984"/>
          <c:h val="0.615963136781940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Excellent</c:v>
                </c:pt>
              </c:strCache>
            </c:strRef>
          </c:tx>
          <c:spPr>
            <a:solidFill>
              <a:srgbClr val="BFD3EB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F2BC2F79-0557-DA47-891E-ED6592448E94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713FF9B5-ADA3-0841-815B-D64A71F48E83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0-42B4-44DF-8579-B04E44EBFE0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EA4AF5C6-1897-B54E-88C2-E5EC4ABF5033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B8F14E0F-BA7D-F241-8E06-0A417A660300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42B4-44DF-8579-B04E44EBFE0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EB0D3CA7-6C52-9447-AE84-B2F518C90699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78E93207-F0DE-454E-A215-F348E8385A23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42B4-44DF-8579-B04E44EBFE0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4868D900-78BF-284B-9B75-69803789EE00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DE926E3D-AF2D-BC42-8393-48D3BA915171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42B4-44DF-8579-B04E44EBFE0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DCCE7835-1DC5-214A-8E22-D1851387EF89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5B6796C4-604B-F743-9763-D9B27ECF9E10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42B4-44DF-8579-B04E44EBFE0C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4D534303-4210-3043-BA2F-234751CAD23F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345301F0-3A79-F84B-9A83-7945ACDC33D4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42B4-44DF-8579-B04E44EBFE0C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0AAC720D-B86B-4149-8F97-AC34F36552AF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62839881-BC1F-2A49-B0EF-69CD86EEC923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D924-4DE6-8D26-8F16273F1DF7}"/>
                </c:ext>
              </c:extLst>
            </c:dLbl>
            <c:numFmt formatCode="General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Sheet1!$B$2:$B$8</c:f>
              <c:numCache>
                <c:formatCode>#,##0</c:formatCode>
                <c:ptCount val="7"/>
                <c:pt idx="0">
                  <c:v>79</c:v>
                </c:pt>
                <c:pt idx="1">
                  <c:v>90</c:v>
                </c:pt>
                <c:pt idx="2">
                  <c:v>107</c:v>
                </c:pt>
                <c:pt idx="3">
                  <c:v>105</c:v>
                </c:pt>
                <c:pt idx="4">
                  <c:v>93</c:v>
                </c:pt>
                <c:pt idx="5">
                  <c:v>127</c:v>
                </c:pt>
                <c:pt idx="6">
                  <c:v>114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Sheet1!$F$2:$F$30</c15:f>
                <c15:dlblRangeCache>
                  <c:ptCount val="29"/>
                  <c:pt idx="0">
                    <c:v>46%</c:v>
                  </c:pt>
                  <c:pt idx="1">
                    <c:v>52%</c:v>
                  </c:pt>
                  <c:pt idx="2">
                    <c:v>58%</c:v>
                  </c:pt>
                  <c:pt idx="3">
                    <c:v>53%</c:v>
                  </c:pt>
                  <c:pt idx="4">
                    <c:v>52%</c:v>
                  </c:pt>
                  <c:pt idx="5">
                    <c:v>51%</c:v>
                  </c:pt>
                  <c:pt idx="6">
                    <c:v>52%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6-42B4-44DF-8579-B04E44EBFE0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Average</c:v>
                </c:pt>
              </c:strCache>
            </c:strRef>
          </c:tx>
          <c:spPr>
            <a:solidFill>
              <a:srgbClr val="5B9BD5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5A471519-2F13-A242-9B37-DD9CA593B763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049DBCBF-FADF-CF4C-BB42-3B4747BBA3AC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42B4-44DF-8579-B04E44EBFE0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AFCE5F1B-E921-C648-AF36-A565B9699464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C542D3E1-B247-8A48-A768-75AAFA47B849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42B4-44DF-8579-B04E44EBFE0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F29E75AB-15ED-A645-A066-41EF371D6733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B9A17DAB-2833-4B46-A479-3BFAADDA92D8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42B4-44DF-8579-B04E44EBFE0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B3381619-A647-014C-ACBB-5230D0ACC40D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8B452576-7BD8-FF41-AE0B-BF95183097A1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42B4-44DF-8579-B04E44EBFE0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838A7C68-2002-0849-9BF8-2651DB3FF005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2523E69A-177D-D345-A001-C74AEDB38CE5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42B4-44DF-8579-B04E44EBFE0C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8EF4F30C-D306-B74E-AC58-0A3BEADE3CCE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AAC4801D-D676-4E4C-907F-008384BC87A9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42B4-44DF-8579-B04E44EBFE0C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18F5AC99-9155-9E46-B1D4-3AE4E3165B21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46C1185A-9E9D-C442-83AC-AF8B12D2355A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D924-4DE6-8D26-8F16273F1DF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Sheet1!$C$2:$C$8</c:f>
              <c:numCache>
                <c:formatCode>#,##0</c:formatCode>
                <c:ptCount val="7"/>
                <c:pt idx="0">
                  <c:v>73</c:v>
                </c:pt>
                <c:pt idx="1">
                  <c:v>66</c:v>
                </c:pt>
                <c:pt idx="2">
                  <c:v>68</c:v>
                </c:pt>
                <c:pt idx="3">
                  <c:v>74</c:v>
                </c:pt>
                <c:pt idx="4">
                  <c:v>76</c:v>
                </c:pt>
                <c:pt idx="5">
                  <c:v>96</c:v>
                </c:pt>
                <c:pt idx="6">
                  <c:v>88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Sheet1!$G$2:$G$8</c15:f>
                <c15:dlblRangeCache>
                  <c:ptCount val="7"/>
                  <c:pt idx="0">
                    <c:v>42%</c:v>
                  </c:pt>
                  <c:pt idx="1">
                    <c:v>38%</c:v>
                  </c:pt>
                  <c:pt idx="2">
                    <c:v>37%</c:v>
                  </c:pt>
                  <c:pt idx="3">
                    <c:v>37%</c:v>
                  </c:pt>
                  <c:pt idx="4">
                    <c:v>42%</c:v>
                  </c:pt>
                  <c:pt idx="5">
                    <c:v>39%</c:v>
                  </c:pt>
                  <c:pt idx="6">
                    <c:v>40%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D-42B4-44DF-8579-B04E44EBFE0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Poor</c:v>
                </c:pt>
              </c:strCache>
            </c:strRef>
          </c:tx>
          <c:spPr>
            <a:solidFill>
              <a:srgbClr val="3A648A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EFFE40DA-6EF7-D646-BCA6-68D9C020C215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EEA65C18-A166-8142-A221-7299DC75035A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42B4-44DF-8579-B04E44EBFE0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18C1D8FB-6055-884D-AAC0-811C3AF823A7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167A83CB-AF58-9245-BB11-28720F1E425F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42B4-44DF-8579-B04E44EBFE0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D5CFB56A-A33F-0A47-9F10-C306F6669482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F73F47FD-A741-044B-9800-DD8726ACCDCE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0-42B4-44DF-8579-B04E44EBFE0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D9ABE633-549F-C646-A40A-A3DE365E4A50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5AEDC030-D219-B845-98DC-13C6187F1383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1-42B4-44DF-8579-B04E44EBFE0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6DFC392E-E5EE-DB43-8E83-A00BE16C3AB0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A231B82A-D80B-7049-A33E-49FC8F71DB7D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2-42B4-44DF-8579-B04E44EBFE0C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6FC53C18-1FE9-5348-965F-D6BFCAB85B74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1803F76F-581A-1444-9451-8347B9DFDA5B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3-42B4-44DF-8579-B04E44EBFE0C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9B8C26C5-8CAE-EE48-9193-CA1223DE89AB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F8A29989-EF0E-4649-93DE-05A2B9237567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D924-4DE6-8D26-8F16273F1DF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Sheet1!$D$2:$D$8</c:f>
              <c:numCache>
                <c:formatCode>#,##0</c:formatCode>
                <c:ptCount val="7"/>
                <c:pt idx="0">
                  <c:v>20</c:v>
                </c:pt>
                <c:pt idx="1">
                  <c:v>18</c:v>
                </c:pt>
                <c:pt idx="2">
                  <c:v>9</c:v>
                </c:pt>
                <c:pt idx="3">
                  <c:v>19</c:v>
                </c:pt>
                <c:pt idx="4">
                  <c:v>11</c:v>
                </c:pt>
                <c:pt idx="5">
                  <c:v>24</c:v>
                </c:pt>
                <c:pt idx="6">
                  <c:v>18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Sheet1!$H$2:$H$8</c15:f>
                <c15:dlblRangeCache>
                  <c:ptCount val="7"/>
                  <c:pt idx="0">
                    <c:v>12%</c:v>
                  </c:pt>
                  <c:pt idx="1">
                    <c:v>10%</c:v>
                  </c:pt>
                  <c:pt idx="2">
                    <c:v>5%</c:v>
                  </c:pt>
                  <c:pt idx="3">
                    <c:v>10%</c:v>
                  </c:pt>
                  <c:pt idx="4">
                    <c:v>6%</c:v>
                  </c:pt>
                  <c:pt idx="5">
                    <c:v>10%</c:v>
                  </c:pt>
                  <c:pt idx="6">
                    <c:v>8%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4-42B4-44DF-8579-B04E44EBFE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1"/>
        <c:overlap val="100"/>
        <c:axId val="410517200"/>
        <c:axId val="410517984"/>
        <c:extLst/>
      </c:barChart>
      <c:catAx>
        <c:axId val="41051720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Month/Year Survey Sent</a:t>
                </a:r>
              </a:p>
            </c:rich>
          </c:tx>
          <c:layout>
            <c:manualLayout>
              <c:xMode val="edge"/>
              <c:yMode val="edge"/>
              <c:x val="7.2326697584857704E-3"/>
              <c:y val="0.2508695804165246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0517984"/>
        <c:crosses val="autoZero"/>
        <c:auto val="1"/>
        <c:lblAlgn val="ctr"/>
        <c:lblOffset val="100"/>
        <c:noMultiLvlLbl val="0"/>
      </c:catAx>
      <c:valAx>
        <c:axId val="410517984"/>
        <c:scaling>
          <c:orientation val="minMax"/>
          <c:max val="1"/>
          <c:min val="0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% of Survey</a:t>
                </a:r>
                <a:r>
                  <a:rPr lang="en-US" sz="600" baseline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Respondents </a:t>
                </a:r>
                <a:endParaRPr lang="en-US" sz="6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c:rich>
          </c:tx>
          <c:layout>
            <c:manualLayout>
              <c:xMode val="edge"/>
              <c:yMode val="edge"/>
              <c:x val="0.4351272112206534"/>
              <c:y val="0.8489049404402960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out"/>
        <c:minorTickMark val="out"/>
        <c:tickLblPos val="nextTo"/>
        <c:spPr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0517200"/>
        <c:crosses val="autoZero"/>
        <c:crossBetween val="between"/>
        <c:majorUnit val="0.1"/>
        <c:minorUnit val="5.000000000000001E-2"/>
      </c:valAx>
      <c:spPr>
        <a:noFill/>
        <a:ln>
          <a:noFill/>
        </a:ln>
        <a:effectLst/>
      </c:spPr>
    </c:plotArea>
    <c:legend>
      <c:legendPos val="b"/>
      <c:legendEntry>
        <c:idx val="2"/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40984849517222743"/>
          <c:y val="0.91975608050828939"/>
          <c:w val="0.21366536539249942"/>
          <c:h val="8.02439375137413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7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94000">
          <a:schemeClr val="accent3">
            <a:lumMod val="5000"/>
            <a:lumOff val="95000"/>
          </a:schemeClr>
        </a:gs>
        <a:gs pos="100000">
          <a:schemeClr val="accent3">
            <a:lumMod val="45000"/>
            <a:lumOff val="55000"/>
          </a:schemeClr>
        </a:gs>
        <a:gs pos="99000">
          <a:schemeClr val="bg1">
            <a:lumMod val="85000"/>
          </a:schemeClr>
        </a:gs>
        <a:gs pos="100000">
          <a:schemeClr val="accent3">
            <a:lumMod val="30000"/>
            <a:lumOff val="70000"/>
          </a:schemeClr>
        </a:gs>
      </a:gsLst>
      <a:lin ang="2700000" scaled="1"/>
      <a:tileRect/>
    </a:gradFill>
    <a:ln>
      <a:solidFill>
        <a:schemeClr val="bg1">
          <a:lumMod val="85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indent="0" algn="l">
              <a:buNone/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050" b="1" i="0" u="none" strike="noStrike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Chart 16.  Comments: </a:t>
            </a:r>
            <a:r>
              <a:rPr lang="en-US" sz="1050" b="1" i="0" u="none" strike="noStrike" kern="1200" baseline="0" dirty="0">
                <a:solidFill>
                  <a:srgbClr val="4B732F"/>
                </a:solidFill>
                <a:latin typeface="+mn-lt"/>
                <a:ea typeface="+mn-ea"/>
                <a:cs typeface="+mn-cs"/>
              </a:rPr>
              <a:t>‘What the IRB Does Well’ </a:t>
            </a:r>
            <a:r>
              <a:rPr lang="en-US" sz="1050" b="1" i="0" u="none" strike="noStrike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Frequency of Category Selected </a:t>
            </a:r>
          </a:p>
        </c:rich>
      </c:tx>
      <c:layout>
        <c:manualLayout>
          <c:xMode val="edge"/>
          <c:yMode val="edge"/>
          <c:x val="6.1465949825475929E-5"/>
          <c:y val="1.14193480444574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indent="0" algn="l">
            <a:buNone/>
            <a:defRPr sz="105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5464232354244991E-2"/>
          <c:y val="0.15808709787367925"/>
          <c:w val="0.84473049074818984"/>
          <c:h val="0.56046730115448817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Sheet1!$J$1</c:f>
              <c:strCache>
                <c:ptCount val="1"/>
                <c:pt idx="0">
                  <c:v>Staff Responsiveness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9015D980-40B4-4203-9DAA-A93D830754BB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42B93F20-D548-43AF-B904-F99F12274C19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4-BE4B-4859-80B8-A4DD892E622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7833F90F-C951-40BC-9DBE-232EDDD541F8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A83A9E44-8C84-4224-9BFC-31BCC1CABE6E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5-BE4B-4859-80B8-A4DD892E622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F10739A0-0926-8A47-891E-0857396BA27D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D3702A4F-6907-CD41-A825-8E3104563F46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6-BE4B-4859-80B8-A4DD892E622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EB6C6473-9515-BC45-9468-06FD6C2202BB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D7B132B0-B41B-3A48-97C5-46597A734743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7-BE4B-4859-80B8-A4DD892E6225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89817952-4FEA-7C43-8E19-4D01A812AFA1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0AF64350-6A55-6A43-96EC-3440DBE49A21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0-0994-4177-8F94-307F46518362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861C6902-A0AA-EB4B-8E14-EAA5415E9587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E690CB21-A022-EC45-BCE3-4D7289F212FE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1-0994-4177-8F94-307F4651836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</c:strCache>
            </c:strRef>
          </c:cat>
          <c:val>
            <c:numRef>
              <c:f>Sheet1!$J$2:$J$7</c:f>
              <c:numCache>
                <c:formatCode>#,##0</c:formatCode>
                <c:ptCount val="6"/>
                <c:pt idx="0">
                  <c:v>36</c:v>
                </c:pt>
                <c:pt idx="1">
                  <c:v>43</c:v>
                </c:pt>
                <c:pt idx="2">
                  <c:v>40</c:v>
                </c:pt>
                <c:pt idx="3">
                  <c:v>43</c:v>
                </c:pt>
                <c:pt idx="4">
                  <c:v>37</c:v>
                </c:pt>
                <c:pt idx="5">
                  <c:v>37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Sheet1!$V$2:$V$30</c15:f>
                <c15:dlblRangeCache>
                  <c:ptCount val="29"/>
                  <c:pt idx="0">
                    <c:v>24%</c:v>
                  </c:pt>
                  <c:pt idx="1">
                    <c:v>28%</c:v>
                  </c:pt>
                  <c:pt idx="2">
                    <c:v>27%</c:v>
                  </c:pt>
                  <c:pt idx="3">
                    <c:v>26%</c:v>
                  </c:pt>
                  <c:pt idx="4">
                    <c:v>28%</c:v>
                  </c:pt>
                  <c:pt idx="5">
                    <c:v>20%</c:v>
                  </c:pt>
                  <c:pt idx="6">
                    <c:v>9%</c:v>
                  </c:pt>
                  <c:pt idx="7">
                    <c:v>#DIV/0!</c:v>
                  </c:pt>
                  <c:pt idx="8">
                    <c:v>#DIV/0!</c:v>
                  </c:pt>
                  <c:pt idx="9">
                    <c:v>#DIV/0!</c:v>
                  </c:pt>
                  <c:pt idx="10">
                    <c:v>#DIV/0!</c:v>
                  </c:pt>
                  <c:pt idx="11">
                    <c:v>#DIV/0!</c:v>
                  </c:pt>
                  <c:pt idx="12">
                    <c:v>#DIV/0!</c:v>
                  </c:pt>
                  <c:pt idx="13">
                    <c:v>#DIV/0!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26-812B-4F45-BA4D-2058CD4689AC}"/>
            </c:ext>
          </c:extLst>
        </c:ser>
        <c:ser>
          <c:idx val="10"/>
          <c:order val="1"/>
          <c:tx>
            <c:strRef>
              <c:f>Sheet1!$L$1</c:f>
              <c:strCache>
                <c:ptCount val="1"/>
                <c:pt idx="0">
                  <c:v>Turnaround Time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3BA451A2-7010-46D9-80F4-5E695263B7B1}" type="CELLRANGE">
                      <a:rPr lang="en-US">
                        <a:solidFill>
                          <a:schemeClr val="bg1"/>
                        </a:solidFill>
                      </a:rPr>
                      <a:pPr/>
                      <a:t>[CELLRANGE]</a:t>
                    </a:fld>
                    <a:endParaRPr lang="en-US" baseline="0">
                      <a:solidFill>
                        <a:schemeClr val="bg1"/>
                      </a:solidFill>
                    </a:endParaRPr>
                  </a:p>
                  <a:p>
                    <a:fld id="{3DAA4B21-2120-44CF-B2EF-2A857E8C17A7}" type="VALUE">
                      <a:rPr lang="en-US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BE4B-4859-80B8-A4DD892E622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8B9F9A8F-B0BD-481B-9F40-27186F8FD9CE}" type="CELLRANGE">
                      <a:rPr lang="en-US" sz="600">
                        <a:solidFill>
                          <a:schemeClr val="bg1"/>
                        </a:solidFill>
                      </a:rPr>
                      <a:pPr/>
                      <a:t>[CELLRANGE]</a:t>
                    </a:fld>
                    <a:endParaRPr lang="en-US" sz="600" baseline="0">
                      <a:solidFill>
                        <a:schemeClr val="bg1"/>
                      </a:solidFill>
                    </a:endParaRPr>
                  </a:p>
                  <a:p>
                    <a:fld id="{62E92748-11CC-4099-BB64-57FBA11041B2}" type="VALUE">
                      <a:rPr lang="en-US" sz="600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BE4B-4859-80B8-A4DD892E622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859F14D4-22A7-4941-9D09-66F46EFF9CB5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31D941D3-9C3B-7643-87C3-2F17690DCEAB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0-BE4B-4859-80B8-A4DD892E622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5F2E80F9-66E5-4C4B-9B80-9084AEABBC4A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F067EE2A-0876-2442-94A1-8B8EAF6CADF5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1-BE4B-4859-80B8-A4DD892E6225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2963DA49-5082-7240-A2B5-221944A47ECB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947D46C4-9343-C84A-9E09-F47577BEF77B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4-0994-4177-8F94-307F46518362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2B73682D-83B0-8846-900F-4FD6DF5FE321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CCBD28D0-1FD6-CE4D-A11C-F9ADE0C4A16A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5-0994-4177-8F94-307F4651836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accent5">
                          <a:lumMod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</c:strCache>
            </c:strRef>
          </c:cat>
          <c:val>
            <c:numRef>
              <c:f>Sheet1!$L$2:$L$7</c:f>
              <c:numCache>
                <c:formatCode>#,##0</c:formatCode>
                <c:ptCount val="6"/>
                <c:pt idx="0">
                  <c:v>19</c:v>
                </c:pt>
                <c:pt idx="1">
                  <c:v>24</c:v>
                </c:pt>
                <c:pt idx="2">
                  <c:v>30</c:v>
                </c:pt>
                <c:pt idx="3">
                  <c:v>28</c:v>
                </c:pt>
                <c:pt idx="4">
                  <c:v>19</c:v>
                </c:pt>
                <c:pt idx="5">
                  <c:v>21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Sheet1!$X$2:$X$30</c15:f>
                <c15:dlblRangeCache>
                  <c:ptCount val="29"/>
                  <c:pt idx="0">
                    <c:v>13%</c:v>
                  </c:pt>
                  <c:pt idx="1">
                    <c:v>16%</c:v>
                  </c:pt>
                  <c:pt idx="2">
                    <c:v>20%</c:v>
                  </c:pt>
                  <c:pt idx="3">
                    <c:v>17%</c:v>
                  </c:pt>
                  <c:pt idx="4">
                    <c:v>14%</c:v>
                  </c:pt>
                  <c:pt idx="5">
                    <c:v>11%</c:v>
                  </c:pt>
                  <c:pt idx="6">
                    <c:v>9%</c:v>
                  </c:pt>
                  <c:pt idx="7">
                    <c:v>#DIV/0!</c:v>
                  </c:pt>
                  <c:pt idx="8">
                    <c:v>#DIV/0!</c:v>
                  </c:pt>
                  <c:pt idx="9">
                    <c:v>#DIV/0!</c:v>
                  </c:pt>
                  <c:pt idx="10">
                    <c:v>#DIV/0!</c:v>
                  </c:pt>
                  <c:pt idx="11">
                    <c:v>#DIV/0!</c:v>
                  </c:pt>
                  <c:pt idx="12">
                    <c:v>#DIV/0!</c:v>
                  </c:pt>
                  <c:pt idx="13">
                    <c:v>#DIV/0!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28-812B-4F45-BA4D-2058CD4689AC}"/>
            </c:ext>
          </c:extLst>
        </c:ser>
        <c:ser>
          <c:idx val="7"/>
          <c:order val="2"/>
          <c:tx>
            <c:strRef>
              <c:f>Sheet1!$I$1</c:f>
              <c:strCache>
                <c:ptCount val="1"/>
                <c:pt idx="0">
                  <c:v>Quality of Review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A1747A15-613C-4A80-9FD6-EC1DBE013E17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A701FE1C-A9C7-4CD6-9585-338369DAA559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E-BE4B-4859-80B8-A4DD892E622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D1A123F2-E2E2-4B6D-A1D4-FAED7D54BFC4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0C43DC75-1015-4EB5-BEA1-620251811229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F-BE4B-4859-80B8-A4DD892E622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DECF4660-C6EE-3048-9FD8-70DEF36237EB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CE70CAAD-0742-6A4C-8FB9-3E9710725DAF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0-BE4B-4859-80B8-A4DD892E622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17B5094C-9E52-7D4E-9FF1-AB364E4D1A11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279C0103-698D-4740-922E-A7D56564C956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1-BE4B-4859-80B8-A4DD892E6225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B60E79E0-073B-4B4A-AB08-F1AFF64AE0CE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C68B3B38-EEB8-1B40-B866-0F5D5DA86358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0994-4177-8F94-307F46518362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506D1EB9-DF78-1A42-ABC2-8CA04A47E074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9F8156C4-1DBE-DC44-8813-86AC8ADDC38E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0994-4177-8F94-307F4651836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</c:strCache>
            </c:strRef>
          </c:cat>
          <c:val>
            <c:numRef>
              <c:f>Sheet1!$I$2:$I$7</c:f>
              <c:numCache>
                <c:formatCode>#,##0</c:formatCode>
                <c:ptCount val="6"/>
                <c:pt idx="0">
                  <c:v>21</c:v>
                </c:pt>
                <c:pt idx="1">
                  <c:v>14</c:v>
                </c:pt>
                <c:pt idx="2">
                  <c:v>19</c:v>
                </c:pt>
                <c:pt idx="3">
                  <c:v>25</c:v>
                </c:pt>
                <c:pt idx="4">
                  <c:v>19</c:v>
                </c:pt>
                <c:pt idx="5">
                  <c:v>37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Sheet1!$U$2:$U$30</c15:f>
                <c15:dlblRangeCache>
                  <c:ptCount val="29"/>
                  <c:pt idx="0">
                    <c:v>14%</c:v>
                  </c:pt>
                  <c:pt idx="1">
                    <c:v>9%</c:v>
                  </c:pt>
                  <c:pt idx="2">
                    <c:v>13%</c:v>
                  </c:pt>
                  <c:pt idx="3">
                    <c:v>15%</c:v>
                  </c:pt>
                  <c:pt idx="4">
                    <c:v>14%</c:v>
                  </c:pt>
                  <c:pt idx="5">
                    <c:v>20%</c:v>
                  </c:pt>
                  <c:pt idx="6">
                    <c:v>9%</c:v>
                  </c:pt>
                  <c:pt idx="7">
                    <c:v>#DIV/0!</c:v>
                  </c:pt>
                  <c:pt idx="8">
                    <c:v>#DIV/0!</c:v>
                  </c:pt>
                  <c:pt idx="9">
                    <c:v>#DIV/0!</c:v>
                  </c:pt>
                  <c:pt idx="10">
                    <c:v>#DIV/0!</c:v>
                  </c:pt>
                  <c:pt idx="11">
                    <c:v>#DIV/0!</c:v>
                  </c:pt>
                  <c:pt idx="12">
                    <c:v>#DIV/0!</c:v>
                  </c:pt>
                  <c:pt idx="13">
                    <c:v>#DIV/0!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25-812B-4F45-BA4D-2058CD4689AC}"/>
            </c:ext>
          </c:extLst>
        </c:ser>
        <c:ser>
          <c:idx val="0"/>
          <c:order val="3"/>
          <c:tx>
            <c:strRef>
              <c:f>Sheet1!$B$1</c:f>
              <c:strCache>
                <c:ptCount val="1"/>
                <c:pt idx="0">
                  <c:v>ETHOS System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286AF174-DABB-4DDC-82B6-BC9F75750EF0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A96F3EF4-FAC7-467A-9051-9E51E2095296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812B-4F45-BA4D-2058CD4689A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BEDBA477-44C1-4919-9B0F-3B05861D23E7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E07FB9D2-EAD7-4410-AECB-B291EF159C59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812B-4F45-BA4D-2058CD4689A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C4C04161-8A88-5149-AE32-777CD7775C9A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07E4B2CB-750B-9946-82F6-6ADE9E997081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812B-4F45-BA4D-2058CD4689A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F41AA407-6A5D-604A-B921-BB8B56384EF0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4B4263C0-B638-7F4D-AAAD-09394E6024DA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812B-4F45-BA4D-2058CD4689A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C6423F55-A60D-B84B-A56C-D4C071ADE46E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8A14394E-4F46-1C44-A783-83CE5DA05346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0-0994-4177-8F94-307F46518362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D39D6326-4C59-9D41-8A43-89230B3375B2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0D1EFF6F-5982-AC4C-97F3-F398E6D7B81B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0994-4177-8F94-307F46518362}"/>
                </c:ext>
              </c:extLst>
            </c:dLbl>
            <c:numFmt formatCode="General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</c:strCache>
            </c:strRef>
          </c:cat>
          <c:val>
            <c:numRef>
              <c:f>Sheet1!$B$2:$B$7</c:f>
              <c:numCache>
                <c:formatCode>#,##0</c:formatCode>
                <c:ptCount val="6"/>
                <c:pt idx="0">
                  <c:v>16</c:v>
                </c:pt>
                <c:pt idx="1">
                  <c:v>19</c:v>
                </c:pt>
                <c:pt idx="2">
                  <c:v>13</c:v>
                </c:pt>
                <c:pt idx="3">
                  <c:v>17</c:v>
                </c:pt>
                <c:pt idx="4">
                  <c:v>13</c:v>
                </c:pt>
                <c:pt idx="5">
                  <c:v>20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Sheet1!$N$2:$N$30</c15:f>
                <c15:dlblRangeCache>
                  <c:ptCount val="29"/>
                  <c:pt idx="0">
                    <c:v>11%</c:v>
                  </c:pt>
                  <c:pt idx="1">
                    <c:v>13%</c:v>
                  </c:pt>
                  <c:pt idx="2">
                    <c:v>9%</c:v>
                  </c:pt>
                  <c:pt idx="3">
                    <c:v>10%</c:v>
                  </c:pt>
                  <c:pt idx="4">
                    <c:v>10%</c:v>
                  </c:pt>
                  <c:pt idx="5">
                    <c:v>11%</c:v>
                  </c:pt>
                  <c:pt idx="6">
                    <c:v>9%</c:v>
                  </c:pt>
                  <c:pt idx="7">
                    <c:v>#DIV/0!</c:v>
                  </c:pt>
                  <c:pt idx="8">
                    <c:v>#DIV/0!</c:v>
                  </c:pt>
                  <c:pt idx="9">
                    <c:v>#DIV/0!</c:v>
                  </c:pt>
                  <c:pt idx="10">
                    <c:v>#DIV/0!</c:v>
                  </c:pt>
                  <c:pt idx="11">
                    <c:v>#DIV/0!</c:v>
                  </c:pt>
                  <c:pt idx="12">
                    <c:v>#DIV/0!</c:v>
                  </c:pt>
                  <c:pt idx="13">
                    <c:v>#DIV/0!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6-812B-4F45-BA4D-2058CD4689AC}"/>
            </c:ext>
          </c:extLst>
        </c:ser>
        <c:ser>
          <c:idx val="3"/>
          <c:order val="4"/>
          <c:tx>
            <c:strRef>
              <c:f>Sheet1!$E$1</c:f>
              <c:strCache>
                <c:ptCount val="1"/>
                <c:pt idx="0">
                  <c:v>IRB Support Services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B6FCADB3-D10F-4274-9344-D1410157CF56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FBFAAB62-AE73-4D66-B1F8-EC401CDAB5BD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5-812B-4F45-BA4D-2058CD4689A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8B9DBAED-49CE-445D-9C52-10F8C933BF20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8B961150-4A85-4D04-BA5A-0B661F392EEE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6-812B-4F45-BA4D-2058CD4689A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4CC340E8-C1BC-844B-9FAC-E9395781B135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160BFCEE-3BEF-BB43-92DE-5CB1B7F10228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7-812B-4F45-BA4D-2058CD4689A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B6967E74-7D71-5540-8C10-B955017B2B6F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F5F1853B-DB8F-BC4A-B862-7101C166ED9C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8-812B-4F45-BA4D-2058CD4689A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ED9F6EB2-DE37-E947-A19A-51AA8A23C889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918069C2-7E0A-BD47-B7E0-86EB0F195C17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0994-4177-8F94-307F46518362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7717DDA0-C4BE-B248-964A-7E249BEF7FB1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EF7FA095-7C70-2645-B133-FFBC607AA4B4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0994-4177-8F94-307F4651836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</c:strCache>
            </c:strRef>
          </c:cat>
          <c:val>
            <c:numRef>
              <c:f>Sheet1!$E$2:$E$7</c:f>
              <c:numCache>
                <c:formatCode>#,##0</c:formatCode>
                <c:ptCount val="6"/>
                <c:pt idx="0">
                  <c:v>12</c:v>
                </c:pt>
                <c:pt idx="1">
                  <c:v>15</c:v>
                </c:pt>
                <c:pt idx="2">
                  <c:v>10</c:v>
                </c:pt>
                <c:pt idx="3">
                  <c:v>14</c:v>
                </c:pt>
                <c:pt idx="4">
                  <c:v>8</c:v>
                </c:pt>
                <c:pt idx="5">
                  <c:v>12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Sheet1!$Q$2:$Q$30</c15:f>
                <c15:dlblRangeCache>
                  <c:ptCount val="29"/>
                  <c:pt idx="0">
                    <c:v>8%</c:v>
                  </c:pt>
                  <c:pt idx="1">
                    <c:v>10%</c:v>
                  </c:pt>
                  <c:pt idx="2">
                    <c:v>7%</c:v>
                  </c:pt>
                  <c:pt idx="3">
                    <c:v>8%</c:v>
                  </c:pt>
                  <c:pt idx="4">
                    <c:v>6%</c:v>
                  </c:pt>
                  <c:pt idx="5">
                    <c:v>7%</c:v>
                  </c:pt>
                  <c:pt idx="6">
                    <c:v>9%</c:v>
                  </c:pt>
                  <c:pt idx="7">
                    <c:v>#DIV/0!</c:v>
                  </c:pt>
                  <c:pt idx="8">
                    <c:v>#DIV/0!</c:v>
                  </c:pt>
                  <c:pt idx="9">
                    <c:v>#DIV/0!</c:v>
                  </c:pt>
                  <c:pt idx="10">
                    <c:v>#DIV/0!</c:v>
                  </c:pt>
                  <c:pt idx="11">
                    <c:v>#DIV/0!</c:v>
                  </c:pt>
                  <c:pt idx="12">
                    <c:v>#DIV/0!</c:v>
                  </c:pt>
                  <c:pt idx="13">
                    <c:v>#DIV/0!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B-812B-4F45-BA4D-2058CD4689AC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CCF84ECC-D6C1-410F-AD6C-B94026881BC8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2BCB77F8-A877-4DA4-9329-DAA4204E1148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BE4B-4859-80B8-A4DD892E622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296C96FA-CB17-480E-B2DC-6FA1500C0D41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6BA273A0-9506-475B-8EAE-CF39EA1B7653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BE4B-4859-80B8-A4DD892E622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FE3869A6-F6B6-C34A-B245-34C58A71E8DA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86A2C257-7374-824D-81DA-94BDBC909F61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BE4B-4859-80B8-A4DD892E622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95A93696-25FC-FA4E-A4B4-10C4B98CE517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03C31D3F-DD0C-1940-8F7A-CA18666F8271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BE4B-4859-80B8-A4DD892E6225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947E6B6E-306A-ED4E-8086-33EF10672C77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926C9095-4C51-4149-A716-CB24264D7898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0994-4177-8F94-307F46518362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897C78FD-785A-CA4A-8E07-A15AB95C81EF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C6FED57E-8980-D341-8334-FA8E5240A9AB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0994-4177-8F94-307F4651836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</c:strCache>
            </c:strRef>
          </c:cat>
          <c:val>
            <c:numRef>
              <c:f>Sheet1!$G$2:$G$7</c:f>
              <c:numCache>
                <c:formatCode>#,##0</c:formatCode>
                <c:ptCount val="6"/>
                <c:pt idx="0">
                  <c:v>10</c:v>
                </c:pt>
                <c:pt idx="1">
                  <c:v>10</c:v>
                </c:pt>
                <c:pt idx="2">
                  <c:v>6</c:v>
                </c:pt>
                <c:pt idx="3">
                  <c:v>14</c:v>
                </c:pt>
                <c:pt idx="4">
                  <c:v>4</c:v>
                </c:pt>
                <c:pt idx="5">
                  <c:v>9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Sheet1!$S$2:$S$30</c15:f>
                <c15:dlblRangeCache>
                  <c:ptCount val="29"/>
                  <c:pt idx="0">
                    <c:v>7%</c:v>
                  </c:pt>
                  <c:pt idx="1">
                    <c:v>7%</c:v>
                  </c:pt>
                  <c:pt idx="2">
                    <c:v>4%</c:v>
                  </c:pt>
                  <c:pt idx="3">
                    <c:v>8%</c:v>
                  </c:pt>
                  <c:pt idx="4">
                    <c:v>3%</c:v>
                  </c:pt>
                  <c:pt idx="5">
                    <c:v>5%</c:v>
                  </c:pt>
                  <c:pt idx="6">
                    <c:v>9%</c:v>
                  </c:pt>
                  <c:pt idx="7">
                    <c:v>#DIV/0!</c:v>
                  </c:pt>
                  <c:pt idx="8">
                    <c:v>#DIV/0!</c:v>
                  </c:pt>
                  <c:pt idx="9">
                    <c:v>#DIV/0!</c:v>
                  </c:pt>
                  <c:pt idx="10">
                    <c:v>#DIV/0!</c:v>
                  </c:pt>
                  <c:pt idx="11">
                    <c:v>#DIV/0!</c:v>
                  </c:pt>
                  <c:pt idx="12">
                    <c:v>#DIV/0!</c:v>
                  </c:pt>
                  <c:pt idx="13">
                    <c:v>#DIV/0!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23-812B-4F45-BA4D-2058CD4689AC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Quality of IRB Communications</c:v>
                </c:pt>
              </c:strCache>
            </c:strRef>
          </c:tx>
          <c:spPr>
            <a:solidFill>
              <a:srgbClr val="652B9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9071EF6F-A6DC-4DF7-AAA8-61598E2F1FE0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30F56E47-E392-4620-926C-EF3630AC8A9F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BE4B-4859-80B8-A4DD892E622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6799E66F-2B63-4159-ABC2-AFB6682866E0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1A217AA7-96EC-44F6-BC80-16CA0759ED6F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BE4B-4859-80B8-A4DD892E622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90386838-969D-B34C-B588-F67A12C7DA56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F87C13FA-E0EA-C64A-87FD-18D46E0BA960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BE4B-4859-80B8-A4DD892E622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58E32C9F-41B4-6445-88A9-41B1A058EB3C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27AC364C-EC76-6448-9C7C-5405924F22D0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BE4B-4859-80B8-A4DD892E6225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492740E1-F836-CF4A-83B6-7089F49217B8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EA24A030-0E73-9743-B6DF-CDE0942C86D9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0994-4177-8F94-307F46518362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DEB6D7E5-F094-2149-842D-FFACF093C94B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DCDD25EB-A938-654A-BC00-A71D9C024D9D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0994-4177-8F94-307F4651836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</c:strCache>
            </c:strRef>
          </c:cat>
          <c:val>
            <c:numRef>
              <c:f>Sheet1!$H$2:$H$7</c:f>
              <c:numCache>
                <c:formatCode>#,##0</c:formatCode>
                <c:ptCount val="6"/>
                <c:pt idx="0">
                  <c:v>13</c:v>
                </c:pt>
                <c:pt idx="1">
                  <c:v>9</c:v>
                </c:pt>
                <c:pt idx="2">
                  <c:v>7</c:v>
                </c:pt>
                <c:pt idx="3">
                  <c:v>12</c:v>
                </c:pt>
                <c:pt idx="4">
                  <c:v>11</c:v>
                </c:pt>
                <c:pt idx="5">
                  <c:v>18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Sheet1!$T$2:$T$30</c15:f>
                <c15:dlblRangeCache>
                  <c:ptCount val="29"/>
                  <c:pt idx="0">
                    <c:v>9%</c:v>
                  </c:pt>
                  <c:pt idx="1">
                    <c:v>6%</c:v>
                  </c:pt>
                  <c:pt idx="2">
                    <c:v>5%</c:v>
                  </c:pt>
                  <c:pt idx="3">
                    <c:v>7%</c:v>
                  </c:pt>
                  <c:pt idx="4">
                    <c:v>8%</c:v>
                  </c:pt>
                  <c:pt idx="5">
                    <c:v>10%</c:v>
                  </c:pt>
                  <c:pt idx="6">
                    <c:v>9%</c:v>
                  </c:pt>
                  <c:pt idx="7">
                    <c:v>#DIV/0!</c:v>
                  </c:pt>
                  <c:pt idx="8">
                    <c:v>#DIV/0!</c:v>
                  </c:pt>
                  <c:pt idx="9">
                    <c:v>#DIV/0!</c:v>
                  </c:pt>
                  <c:pt idx="10">
                    <c:v>#DIV/0!</c:v>
                  </c:pt>
                  <c:pt idx="11">
                    <c:v>#DIV/0!</c:v>
                  </c:pt>
                  <c:pt idx="12">
                    <c:v>#DIV/0!</c:v>
                  </c:pt>
                  <c:pt idx="13">
                    <c:v>#DIV/0!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24-812B-4F45-BA4D-2058CD4689AC}"/>
            </c:ext>
          </c:extLst>
        </c:ser>
        <c:ser>
          <c:idx val="1"/>
          <c:order val="7"/>
          <c:tx>
            <c:strRef>
              <c:f>Sheet1!$C$1</c:f>
              <c:strCache>
                <c:ptCount val="1"/>
                <c:pt idx="0">
                  <c:v>HRPP Toolkit</c:v>
                </c:pt>
              </c:strCache>
            </c:strRef>
          </c:tx>
          <c:spPr>
            <a:solidFill>
              <a:srgbClr val="843C0C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8FF17AE3-2366-4122-B50E-BB0647E26CEF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DCA3268F-7230-4F3C-8E31-EA03A91C54DE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812B-4F45-BA4D-2058CD4689A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152963B5-22DF-43EE-A661-0739D693EB74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B90F7D89-0E1D-4654-AD5A-FF82DB49745D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812B-4F45-BA4D-2058CD4689A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C82A75F8-1610-8340-878A-49E3A34410C6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1FC4FEC8-6ED3-7346-8CEF-0C8EA6C069BD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812B-4F45-BA4D-2058CD4689A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6C6526D1-16AE-E04B-8AAA-B8C4D7D0F6D5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BFB4EF95-29EC-9640-96CA-6FD2FC079153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812B-4F45-BA4D-2058CD4689A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D5A0EB7A-926E-F944-9EA3-2CE2EE75B22B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B7631EA3-5585-794A-B85D-FE16694D5CAC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0994-4177-8F94-307F46518362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32760302-F9EB-414E-8E62-37F288C324C3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2B6FB58C-9986-1F4A-89C5-7C2DCAB45153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0994-4177-8F94-307F4651836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</c:strCache>
            </c:strRef>
          </c:cat>
          <c:val>
            <c:numRef>
              <c:f>Sheet1!$C$2:$C$7</c:f>
              <c:numCache>
                <c:formatCode>#,##0</c:formatCode>
                <c:ptCount val="6"/>
                <c:pt idx="0">
                  <c:v>6</c:v>
                </c:pt>
                <c:pt idx="1">
                  <c:v>5</c:v>
                </c:pt>
                <c:pt idx="2">
                  <c:v>7</c:v>
                </c:pt>
                <c:pt idx="3">
                  <c:v>5</c:v>
                </c:pt>
                <c:pt idx="4">
                  <c:v>2</c:v>
                </c:pt>
                <c:pt idx="5">
                  <c:v>7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Sheet1!$O$2:$O$30</c15:f>
                <c15:dlblRangeCache>
                  <c:ptCount val="29"/>
                  <c:pt idx="0">
                    <c:v>4%</c:v>
                  </c:pt>
                  <c:pt idx="1">
                    <c:v>3%</c:v>
                  </c:pt>
                  <c:pt idx="2">
                    <c:v>5%</c:v>
                  </c:pt>
                  <c:pt idx="3">
                    <c:v>3%</c:v>
                  </c:pt>
                  <c:pt idx="4">
                    <c:v>2%</c:v>
                  </c:pt>
                  <c:pt idx="5">
                    <c:v>4%</c:v>
                  </c:pt>
                  <c:pt idx="6">
                    <c:v>9%</c:v>
                  </c:pt>
                  <c:pt idx="7">
                    <c:v>#DIV/0!</c:v>
                  </c:pt>
                  <c:pt idx="8">
                    <c:v>#DIV/0!</c:v>
                  </c:pt>
                  <c:pt idx="9">
                    <c:v>#DIV/0!</c:v>
                  </c:pt>
                  <c:pt idx="10">
                    <c:v>#DIV/0!</c:v>
                  </c:pt>
                  <c:pt idx="11">
                    <c:v>#DIV/0!</c:v>
                  </c:pt>
                  <c:pt idx="12">
                    <c:v>#DIV/0!</c:v>
                  </c:pt>
                  <c:pt idx="13">
                    <c:v>#DIV/0!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D-812B-4F45-BA4D-2058CD4689AC}"/>
            </c:ext>
          </c:extLst>
        </c:ser>
        <c:ser>
          <c:idx val="9"/>
          <c:order val="8"/>
          <c:tx>
            <c:strRef>
              <c:f>Sheet1!$K$1</c:f>
              <c:strCache>
                <c:ptCount val="1"/>
                <c:pt idx="0">
                  <c:v>Training and Education</c:v>
                </c:pt>
              </c:strCache>
            </c:strRef>
          </c:tx>
          <c:spPr>
            <a:solidFill>
              <a:srgbClr val="52525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644EB988-E7FC-4923-A4CD-789BF6134C2F}" type="CELLRANGE">
                      <a:rPr lang="en-US"/>
                      <a:pPr/>
                      <a:t>[CELLRANGE]</a:t>
                    </a:fld>
                    <a:endParaRPr lang="en-US" baseline="0" dirty="0"/>
                  </a:p>
                  <a:p>
                    <a:fld id="{675EF5B6-7683-4C3E-A850-2E3E2B8D1A3A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A-BE4B-4859-80B8-A4DD892E622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576BFFA5-D6CF-45DF-95D9-49AB7BCFADD0}" type="CELLRANGE">
                      <a:rPr lang="en-US"/>
                      <a:pPr/>
                      <a:t>[CELLRANGE]</a:t>
                    </a:fld>
                    <a:endParaRPr lang="en-US" baseline="0" dirty="0"/>
                  </a:p>
                  <a:p>
                    <a:fld id="{229317C0-8DD5-4690-B214-03A27D45DBC0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B-BE4B-4859-80B8-A4DD892E622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11874065-D841-194F-B279-9F4C1BF4BC3E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C90BF88A-B44D-1541-A55C-929DF115B16B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C-BE4B-4859-80B8-A4DD892E622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0FEB6745-62D6-5E4A-9D5E-F601F2DE92FC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C2DD2BD7-00C5-C544-B7E5-AA6C0A55BA32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D-BE4B-4859-80B8-A4DD892E6225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9D70A746-7508-514A-9D44-FA6DAF13092F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C75FC9D4-407F-EE42-833C-66C5E966DA45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2-0994-4177-8F94-307F46518362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EC98557E-A0E5-2346-B1E2-2C0F9B593318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9D4EC392-5EC1-984A-B169-6E5DA6B110E8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3-0994-4177-8F94-307F4651836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</c:strCache>
            </c:strRef>
          </c:cat>
          <c:val>
            <c:numRef>
              <c:f>Sheet1!$K$2:$K$7</c:f>
              <c:numCache>
                <c:formatCode>#,##0</c:formatCode>
                <c:ptCount val="6"/>
                <c:pt idx="0">
                  <c:v>6</c:v>
                </c:pt>
                <c:pt idx="1">
                  <c:v>2</c:v>
                </c:pt>
                <c:pt idx="2">
                  <c:v>4</c:v>
                </c:pt>
                <c:pt idx="3">
                  <c:v>4</c:v>
                </c:pt>
                <c:pt idx="4">
                  <c:v>8</c:v>
                </c:pt>
                <c:pt idx="5">
                  <c:v>8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Sheet1!$W$2:$W$30</c15:f>
                <c15:dlblRangeCache>
                  <c:ptCount val="29"/>
                  <c:pt idx="0">
                    <c:v>4%</c:v>
                  </c:pt>
                  <c:pt idx="1">
                    <c:v>1%</c:v>
                  </c:pt>
                  <c:pt idx="2">
                    <c:v>3%</c:v>
                  </c:pt>
                  <c:pt idx="3">
                    <c:v>2%</c:v>
                  </c:pt>
                  <c:pt idx="4">
                    <c:v>6%</c:v>
                  </c:pt>
                  <c:pt idx="5">
                    <c:v>4%</c:v>
                  </c:pt>
                  <c:pt idx="6">
                    <c:v>9%</c:v>
                  </c:pt>
                  <c:pt idx="7">
                    <c:v>#DIV/0!</c:v>
                  </c:pt>
                  <c:pt idx="8">
                    <c:v>#DIV/0!</c:v>
                  </c:pt>
                  <c:pt idx="9">
                    <c:v>#DIV/0!</c:v>
                  </c:pt>
                  <c:pt idx="10">
                    <c:v>#DIV/0!</c:v>
                  </c:pt>
                  <c:pt idx="11">
                    <c:v>#DIV/0!</c:v>
                  </c:pt>
                  <c:pt idx="12">
                    <c:v>#DIV/0!</c:v>
                  </c:pt>
                  <c:pt idx="13">
                    <c:v>#DIV/0!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27-812B-4F45-BA4D-2058CD4689AC}"/>
            </c:ext>
          </c:extLst>
        </c:ser>
        <c:ser>
          <c:idx val="2"/>
          <c:order val="9"/>
          <c:tx>
            <c:strRef>
              <c:f>Sheet1!$D$1</c:f>
              <c:strCache>
                <c:ptCount val="1"/>
                <c:pt idx="0">
                  <c:v>IRB Forms &amp; Submission Process</c:v>
                </c:pt>
              </c:strCache>
            </c:strRef>
          </c:tx>
          <c:spPr>
            <a:solidFill>
              <a:srgbClr val="A27B00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BDE87CBE-3791-4AAD-9653-F317D2982303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F0EA8860-10B7-42F6-88E2-1E9B45603F92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E-812B-4F45-BA4D-2058CD4689A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6B7D9257-6629-4FBB-BA91-5E32B84EBA93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4D1455A8-D23B-4502-95A7-005FF9720DC4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F-812B-4F45-BA4D-2058CD4689A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EE60E1F8-F4E4-284A-8D04-69F8313D0471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EA033195-0A16-0E40-B5EA-EC6B7E7808D6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0-812B-4F45-BA4D-2058CD4689A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74057C3C-9153-C649-BE53-210FC7E34017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214761BB-6070-5C4E-9905-0436C3BC1E73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1-812B-4F45-BA4D-2058CD4689A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BF4C72FC-C30C-7142-81F3-B215024F87F0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F9041A71-A458-E744-BA54-79810D34626E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0994-4177-8F94-307F46518362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5C158415-D422-8146-B4D8-37B1DE46B22F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F8ACC354-261F-CB4F-9F68-599B80FE33ED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0994-4177-8F94-307F4651836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</c:strCache>
            </c:strRef>
          </c:cat>
          <c:val>
            <c:numRef>
              <c:f>Sheet1!$D$2:$D$7</c:f>
              <c:numCache>
                <c:formatCode>#,##0</c:formatCode>
                <c:ptCount val="6"/>
                <c:pt idx="0">
                  <c:v>8</c:v>
                </c:pt>
                <c:pt idx="1">
                  <c:v>10</c:v>
                </c:pt>
                <c:pt idx="2">
                  <c:v>6</c:v>
                </c:pt>
                <c:pt idx="3">
                  <c:v>4</c:v>
                </c:pt>
                <c:pt idx="4">
                  <c:v>11</c:v>
                </c:pt>
                <c:pt idx="5">
                  <c:v>7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Sheet1!$P$2:$P$30</c15:f>
                <c15:dlblRangeCache>
                  <c:ptCount val="29"/>
                  <c:pt idx="0">
                    <c:v>5%</c:v>
                  </c:pt>
                  <c:pt idx="1">
                    <c:v>7%</c:v>
                  </c:pt>
                  <c:pt idx="2">
                    <c:v>4%</c:v>
                  </c:pt>
                  <c:pt idx="3">
                    <c:v>2%</c:v>
                  </c:pt>
                  <c:pt idx="4">
                    <c:v>8%</c:v>
                  </c:pt>
                  <c:pt idx="5">
                    <c:v>4%</c:v>
                  </c:pt>
                  <c:pt idx="6">
                    <c:v>9%</c:v>
                  </c:pt>
                  <c:pt idx="7">
                    <c:v>#DIV/0!</c:v>
                  </c:pt>
                  <c:pt idx="8">
                    <c:v>#DIV/0!</c:v>
                  </c:pt>
                  <c:pt idx="9">
                    <c:v>#DIV/0!</c:v>
                  </c:pt>
                  <c:pt idx="10">
                    <c:v>#DIV/0!</c:v>
                  </c:pt>
                  <c:pt idx="11">
                    <c:v>#DIV/0!</c:v>
                  </c:pt>
                  <c:pt idx="12">
                    <c:v>#DIV/0!</c:v>
                  </c:pt>
                  <c:pt idx="13">
                    <c:v>#DIV/0!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4-812B-4F45-BA4D-2058CD4689AC}"/>
            </c:ext>
          </c:extLst>
        </c:ser>
        <c:ser>
          <c:idx val="4"/>
          <c:order val="10"/>
          <c:tx>
            <c:strRef>
              <c:f>Sheet1!$F$1</c:f>
              <c:strCache>
                <c:ptCount val="1"/>
                <c:pt idx="0">
                  <c:v>IRB Website</c:v>
                </c:pt>
              </c:strCache>
            </c:strRef>
          </c:tx>
          <c:spPr>
            <a:solidFill>
              <a:srgbClr val="203864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D8F1D2EA-D9CC-4CCA-BA5D-3F3382CEF2EA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DAB55505-C5DD-4510-BF82-E706D6FDB832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C-812B-4F45-BA4D-2058CD4689AC}"/>
                </c:ext>
              </c:extLst>
            </c:dLbl>
            <c:dLbl>
              <c:idx val="1"/>
              <c:layout>
                <c:manualLayout>
                  <c:x val="-7.6454477696773646E-17"/>
                  <c:y val="0"/>
                </c:manualLayout>
              </c:layout>
              <c:tx>
                <c:rich>
                  <a:bodyPr/>
                  <a:lstStyle/>
                  <a:p>
                    <a:fld id="{941289A0-E192-47B0-95A2-2FA746706940}" type="CELLRANGE">
                      <a:rPr lang="en-US" baseline="0"/>
                      <a:pPr/>
                      <a:t>[CELLRANGE]</a:t>
                    </a:fld>
                    <a:endParaRPr lang="en-US" baseline="0"/>
                  </a:p>
                  <a:p>
                    <a:fld id="{B6F6AAA0-1D87-4208-9252-49CE00F9944E}" type="VALUE">
                      <a:rPr lang="en-US" baseline="0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D-812B-4F45-BA4D-2058CD4689A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C76722B3-06B5-2C45-8A10-D2B965CAD69E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A80DD9DA-D713-5341-B35E-C660361D4FBE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E-812B-4F45-BA4D-2058CD4689A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00BE52B9-F8DD-3B4D-9086-C43A3DACA0D6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D3C0ED64-83DA-9C4D-A0A5-8C29F48DFEF1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F-812B-4F45-BA4D-2058CD4689A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5D4897D9-E4E1-2D46-85CD-86D2721833B3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A00E81B2-A008-6B48-A0E4-CD9F1F7002CD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0994-4177-8F94-307F46518362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F212066C-DC0F-3545-B111-44BCFDD2D372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2E606090-7B1A-F94A-810D-95382A0D31BE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0994-4177-8F94-307F4651836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</c:strCache>
            </c:strRef>
          </c:cat>
          <c:val>
            <c:numRef>
              <c:f>Sheet1!$F$2:$F$7</c:f>
              <c:numCache>
                <c:formatCode>#,##0</c:formatCode>
                <c:ptCount val="6"/>
                <c:pt idx="0">
                  <c:v>5</c:v>
                </c:pt>
                <c:pt idx="1">
                  <c:v>1</c:v>
                </c:pt>
                <c:pt idx="2">
                  <c:v>5</c:v>
                </c:pt>
                <c:pt idx="3">
                  <c:v>2</c:v>
                </c:pt>
                <c:pt idx="4">
                  <c:v>1</c:v>
                </c:pt>
                <c:pt idx="5">
                  <c:v>8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Sheet1!$R$2:$R$30</c15:f>
                <c15:dlblRangeCache>
                  <c:ptCount val="29"/>
                  <c:pt idx="0">
                    <c:v>3%</c:v>
                  </c:pt>
                  <c:pt idx="1">
                    <c:v>1%</c:v>
                  </c:pt>
                  <c:pt idx="2">
                    <c:v>3%</c:v>
                  </c:pt>
                  <c:pt idx="3">
                    <c:v>1%</c:v>
                  </c:pt>
                  <c:pt idx="4">
                    <c:v>1%</c:v>
                  </c:pt>
                  <c:pt idx="5">
                    <c:v>4%</c:v>
                  </c:pt>
                  <c:pt idx="6">
                    <c:v>9%</c:v>
                  </c:pt>
                  <c:pt idx="7">
                    <c:v>#DIV/0!</c:v>
                  </c:pt>
                  <c:pt idx="8">
                    <c:v>#DIV/0!</c:v>
                  </c:pt>
                  <c:pt idx="9">
                    <c:v>#DIV/0!</c:v>
                  </c:pt>
                  <c:pt idx="10">
                    <c:v>#DIV/0!</c:v>
                  </c:pt>
                  <c:pt idx="11">
                    <c:v>#DIV/0!</c:v>
                  </c:pt>
                  <c:pt idx="12">
                    <c:v>#DIV/0!</c:v>
                  </c:pt>
                  <c:pt idx="13">
                    <c:v>#DIV/0!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22-812B-4F45-BA4D-2058CD4689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410517200"/>
        <c:axId val="410517984"/>
        <c:extLst/>
      </c:barChart>
      <c:catAx>
        <c:axId val="41051720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Month/Year Survey Sent</a:t>
                </a:r>
              </a:p>
            </c:rich>
          </c:tx>
          <c:layout>
            <c:manualLayout>
              <c:xMode val="edge"/>
              <c:yMode val="edge"/>
              <c:x val="9.317812402515311E-3"/>
              <c:y val="0.2579796020030937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0517984"/>
        <c:crosses val="autoZero"/>
        <c:auto val="1"/>
        <c:lblAlgn val="ctr"/>
        <c:lblOffset val="100"/>
        <c:noMultiLvlLbl val="0"/>
      </c:catAx>
      <c:valAx>
        <c:axId val="410517984"/>
        <c:scaling>
          <c:orientation val="minMax"/>
          <c:max val="1"/>
          <c:min val="0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% of Survey Respondents</a:t>
                </a:r>
              </a:p>
            </c:rich>
          </c:tx>
          <c:layout>
            <c:manualLayout>
              <c:xMode val="edge"/>
              <c:yMode val="edge"/>
              <c:x val="0.44604823747680888"/>
              <c:y val="0.7989586883755888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out"/>
        <c:minorTickMark val="out"/>
        <c:tickLblPos val="nextTo"/>
        <c:spPr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0517200"/>
        <c:crosses val="autoZero"/>
        <c:crossBetween val="between"/>
        <c:majorUnit val="0.1"/>
        <c:minorUnit val="5.000000000000001E-2"/>
      </c:valAx>
      <c:spPr>
        <a:noFill/>
        <a:ln>
          <a:noFill/>
        </a:ln>
        <a:effectLst/>
      </c:spPr>
    </c:plotArea>
    <c:legend>
      <c:legendPos val="b"/>
      <c:legendEntry>
        <c:idx val="9"/>
        <c:txPr>
          <a:bodyPr rot="0" spcFirstLastPara="1" vertOverflow="ellipsis" vert="horz" wrap="square" anchor="ctr" anchorCtr="1"/>
          <a:lstStyle/>
          <a:p>
            <a:pPr rtl="0"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05"/>
          <c:y val="0.86426024488083697"/>
          <c:w val="0.92341438586697766"/>
          <c:h val="0.1357397551191631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94000">
          <a:schemeClr val="accent3">
            <a:lumMod val="5000"/>
            <a:lumOff val="95000"/>
          </a:schemeClr>
        </a:gs>
        <a:gs pos="100000">
          <a:schemeClr val="accent3">
            <a:lumMod val="45000"/>
            <a:lumOff val="55000"/>
          </a:schemeClr>
        </a:gs>
        <a:gs pos="99000">
          <a:schemeClr val="bg1">
            <a:lumMod val="85000"/>
          </a:schemeClr>
        </a:gs>
        <a:gs pos="100000">
          <a:schemeClr val="accent3">
            <a:lumMod val="30000"/>
            <a:lumOff val="70000"/>
          </a:schemeClr>
        </a:gs>
      </a:gsLst>
      <a:lin ang="2700000" scaled="1"/>
      <a:tileRect/>
    </a:gradFill>
    <a:ln>
      <a:solidFill>
        <a:schemeClr val="bg1">
          <a:lumMod val="85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indent="0" algn="l">
              <a:buNone/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050" b="1" i="0" u="none" strike="noStrike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Chart 13.  Count of Written Comments Received</a:t>
            </a:r>
          </a:p>
        </c:rich>
      </c:tx>
      <c:layout>
        <c:manualLayout>
          <c:xMode val="edge"/>
          <c:yMode val="edge"/>
          <c:x val="4.213849812880352E-3"/>
          <c:y val="5.9132076083082208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indent="0" algn="l">
            <a:buNone/>
            <a:defRPr sz="105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2953355115175598E-2"/>
          <c:y val="0.15808709787367925"/>
          <c:w val="0.85724136798725914"/>
          <c:h val="0.66590938884664796"/>
        </c:manualLayout>
      </c:layout>
      <c:area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Describe what you believe the IRB does well</c:v>
                </c:pt>
              </c:strCache>
            </c:strRef>
          </c:tx>
          <c:spPr>
            <a:solidFill>
              <a:srgbClr val="4B732F"/>
            </a:solidFill>
            <a:ln>
              <a:noFill/>
            </a:ln>
            <a:effectLst/>
          </c:spPr>
          <c:dLbls>
            <c:dLbl>
              <c:idx val="0"/>
              <c:layout>
                <c:manualLayout>
                  <c:x val="2.293960627293958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51A-470F-A9E4-7A18A7368571}"/>
                </c:ext>
              </c:extLst>
            </c:dLbl>
            <c:dLbl>
              <c:idx val="5"/>
              <c:layout>
                <c:manualLayout>
                  <c:x val="-8.3416750083416744E-3"/>
                  <c:y val="-1.83948868008359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B3A-4E46-B8D9-0D274F027DC2}"/>
                </c:ext>
              </c:extLst>
            </c:dLbl>
            <c:dLbl>
              <c:idx val="6"/>
              <c:layout>
                <c:manualLayout>
                  <c:x val="-1.4597931264597932E-2"/>
                  <c:y val="-8.4308923893281279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23B-43BB-BE2A-FF1F08E5DB1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Sheet1!$B$2:$B$8</c:f>
              <c:numCache>
                <c:formatCode>#,##0</c:formatCode>
                <c:ptCount val="7"/>
                <c:pt idx="0">
                  <c:v>152</c:v>
                </c:pt>
                <c:pt idx="1">
                  <c:v>152</c:v>
                </c:pt>
                <c:pt idx="2">
                  <c:v>108</c:v>
                </c:pt>
                <c:pt idx="3">
                  <c:v>134</c:v>
                </c:pt>
                <c:pt idx="4">
                  <c:v>134</c:v>
                </c:pt>
                <c:pt idx="5">
                  <c:v>172</c:v>
                </c:pt>
                <c:pt idx="6">
                  <c:v>160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51A-470F-A9E4-7A18A736857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Please provide any suggestions for improvement</c:v>
                </c:pt>
              </c:strCache>
            </c:strRef>
          </c:tx>
          <c:spPr>
            <a:solidFill>
              <a:srgbClr val="9E2D00"/>
            </a:solidFill>
            <a:ln>
              <a:noFill/>
            </a:ln>
            <a:effectLst/>
          </c:spPr>
          <c:dLbls>
            <c:dLbl>
              <c:idx val="0"/>
              <c:layout>
                <c:manualLayout>
                  <c:x val="2.293960627293958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51A-470F-A9E4-7A18A7368571}"/>
                </c:ext>
              </c:extLst>
            </c:dLbl>
            <c:dLbl>
              <c:idx val="5"/>
              <c:layout>
                <c:manualLayout>
                  <c:x val="-8.3416750083416744E-3"/>
                  <c:y val="-4.59872170020896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B3A-4E46-B8D9-0D274F027DC2}"/>
                </c:ext>
              </c:extLst>
            </c:dLbl>
            <c:dLbl>
              <c:idx val="6"/>
              <c:layout>
                <c:manualLayout>
                  <c:x val="-1.4597931264597932E-2"/>
                  <c:y val="-8.4308923893281279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23B-43BB-BE2A-FF1F08E5DB1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Sheet1!$C$2:$C$8</c:f>
              <c:numCache>
                <c:formatCode>#,##0</c:formatCode>
                <c:ptCount val="7"/>
                <c:pt idx="0">
                  <c:v>140</c:v>
                </c:pt>
                <c:pt idx="1">
                  <c:v>134</c:v>
                </c:pt>
                <c:pt idx="2">
                  <c:v>99</c:v>
                </c:pt>
                <c:pt idx="3">
                  <c:v>121</c:v>
                </c:pt>
                <c:pt idx="4">
                  <c:v>123</c:v>
                </c:pt>
                <c:pt idx="5">
                  <c:v>159</c:v>
                </c:pt>
                <c:pt idx="6">
                  <c:v>141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751A-470F-A9E4-7A18A736857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Describe barriers you face in responding to requests from the IRB (added Dec-19)</c:v>
                </c:pt>
              </c:strCache>
            </c:strRef>
          </c:tx>
          <c:spPr>
            <a:solidFill>
              <a:srgbClr val="134C7B"/>
            </a:solidFill>
            <a:ln w="25400">
              <a:noFill/>
            </a:ln>
            <a:effectLst/>
          </c:spPr>
          <c:dLbls>
            <c:dLbl>
              <c:idx val="5"/>
              <c:layout>
                <c:manualLayout>
                  <c:x val="-8.3416750083416744E-3"/>
                  <c:y val="1.3796165100626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B3A-4E46-B8D9-0D274F027DC2}"/>
                </c:ext>
              </c:extLst>
            </c:dLbl>
            <c:dLbl>
              <c:idx val="6"/>
              <c:layout>
                <c:manualLayout>
                  <c:x val="-1.4597931264597932E-2"/>
                  <c:y val="-4.59872170020896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23B-43BB-BE2A-FF1F08E5DB1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Sheet1!$D$2:$D$8</c:f>
              <c:numCache>
                <c:formatCode>#,##0</c:formatCode>
                <c:ptCount val="7"/>
                <c:pt idx="1">
                  <c:v>96</c:v>
                </c:pt>
                <c:pt idx="2">
                  <c:v>94</c:v>
                </c:pt>
                <c:pt idx="3">
                  <c:v>106</c:v>
                </c:pt>
                <c:pt idx="4">
                  <c:v>87</c:v>
                </c:pt>
                <c:pt idx="5">
                  <c:v>130</c:v>
                </c:pt>
                <c:pt idx="6">
                  <c:v>113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82-406D-8AEB-FA5A12997A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0517200"/>
        <c:axId val="410517984"/>
      </c:areaChart>
      <c:catAx>
        <c:axId val="4105172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Month/Year Survey</a:t>
                </a:r>
                <a:r>
                  <a:rPr lang="en-US" sz="600" baseline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Sent</a:t>
                </a:r>
                <a:endParaRPr lang="en-US" sz="6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c:rich>
          </c:tx>
          <c:layout>
            <c:manualLayout>
              <c:xMode val="edge"/>
              <c:yMode val="edge"/>
              <c:x val="0.4304357463017387"/>
              <c:y val="0.9321486938814749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0517984"/>
        <c:crosses val="autoZero"/>
        <c:auto val="1"/>
        <c:lblAlgn val="ctr"/>
        <c:lblOffset val="100"/>
        <c:noMultiLvlLbl val="0"/>
      </c:catAx>
      <c:valAx>
        <c:axId val="410517984"/>
        <c:scaling>
          <c:orientation val="minMax"/>
          <c:max val="5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6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600" dirty="0"/>
                  <a:t># of Comments</a:t>
                </a:r>
                <a:r>
                  <a:rPr lang="en-US" sz="600" baseline="0" dirty="0"/>
                  <a:t> Received</a:t>
                </a:r>
                <a:endParaRPr lang="en-US" sz="600" dirty="0"/>
              </a:p>
            </c:rich>
          </c:tx>
          <c:layout>
            <c:manualLayout>
              <c:xMode val="edge"/>
              <c:yMode val="edge"/>
              <c:x val="1.0037434120872806E-2"/>
              <c:y val="0.258971972418132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600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0"/>
        <c:majorTickMark val="out"/>
        <c:minorTickMark val="out"/>
        <c:tickLblPos val="nextTo"/>
        <c:spPr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0517200"/>
        <c:crosses val="autoZero"/>
        <c:crossBetween val="midCat"/>
        <c:majorUnit val="50"/>
        <c:minorUnit val="25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2909421889080677"/>
          <c:y val="4.2873121992499383E-3"/>
          <c:w val="0.31245106655211641"/>
          <c:h val="0.2677687183362621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94000">
          <a:schemeClr val="accent3">
            <a:lumMod val="5000"/>
            <a:lumOff val="95000"/>
          </a:schemeClr>
        </a:gs>
        <a:gs pos="100000">
          <a:schemeClr val="accent3">
            <a:lumMod val="45000"/>
            <a:lumOff val="55000"/>
          </a:schemeClr>
        </a:gs>
        <a:gs pos="99000">
          <a:schemeClr val="bg1">
            <a:lumMod val="85000"/>
          </a:schemeClr>
        </a:gs>
        <a:gs pos="100000">
          <a:schemeClr val="accent3">
            <a:lumMod val="30000"/>
            <a:lumOff val="70000"/>
          </a:schemeClr>
        </a:gs>
      </a:gsLst>
      <a:lin ang="2700000" scaled="1"/>
      <a:tileRect/>
    </a:gradFill>
    <a:ln>
      <a:solidFill>
        <a:schemeClr val="bg1">
          <a:lumMod val="85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indent="0" algn="l">
              <a:buNone/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050" b="1" i="0" u="none" strike="noStrike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Chart 15.  Comments: </a:t>
            </a:r>
            <a:r>
              <a:rPr lang="en-US" sz="1050" b="1" i="0" u="none" strike="noStrike" kern="1200" baseline="0" dirty="0">
                <a:solidFill>
                  <a:srgbClr val="9E2D00"/>
                </a:solidFill>
                <a:latin typeface="+mn-lt"/>
                <a:ea typeface="+mn-ea"/>
                <a:cs typeface="+mn-cs"/>
              </a:rPr>
              <a:t>‘Suggestions for Improvement’ </a:t>
            </a:r>
            <a:r>
              <a:rPr lang="en-US" sz="1050" b="1" i="0" u="none" strike="noStrike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Frequency of Category Selected </a:t>
            </a:r>
          </a:p>
        </c:rich>
      </c:tx>
      <c:layout>
        <c:manualLayout>
          <c:xMode val="edge"/>
          <c:yMode val="edge"/>
          <c:x val="6.1626180506032887E-5"/>
          <c:y val="5.5061655328986509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indent="0" algn="l">
            <a:buNone/>
            <a:defRPr sz="105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7545720971405611E-2"/>
          <c:y val="0.15808731448872912"/>
          <c:w val="0.84473049074818984"/>
          <c:h val="0.56046730115448817"/>
        </c:manualLayout>
      </c:layout>
      <c:barChart>
        <c:barDir val="bar"/>
        <c:grouping val="percentStacked"/>
        <c:varyColors val="0"/>
        <c:ser>
          <c:idx val="10"/>
          <c:order val="0"/>
          <c:tx>
            <c:strRef>
              <c:f>Sheet1!$L$1</c:f>
              <c:strCache>
                <c:ptCount val="1"/>
                <c:pt idx="0">
                  <c:v>Turnaround Time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F511F6C4-37A6-4450-B14A-BE12E0EA8128}" type="CELLRANGE">
                      <a:rPr lang="en-US" sz="600">
                        <a:solidFill>
                          <a:schemeClr val="bg1"/>
                        </a:solidFill>
                      </a:rPr>
                      <a:pPr/>
                      <a:t>[CELLRANGE]</a:t>
                    </a:fld>
                    <a:endParaRPr lang="en-US" sz="600" baseline="0">
                      <a:solidFill>
                        <a:schemeClr val="bg1"/>
                      </a:solidFill>
                    </a:endParaRPr>
                  </a:p>
                  <a:p>
                    <a:fld id="{923AB4EE-E996-4AAE-9550-F9660BE46532}" type="VALUE">
                      <a:rPr lang="en-US" sz="600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32-BB5A-4CC9-B0AF-16E1FFF5B9F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AD20AAE6-D73A-4F5C-8B8B-1173922D6183}" type="CELLRANGE">
                      <a:rPr lang="en-US" sz="600">
                        <a:solidFill>
                          <a:schemeClr val="bg1"/>
                        </a:solidFill>
                      </a:rPr>
                      <a:pPr/>
                      <a:t>[CELLRANGE]</a:t>
                    </a:fld>
                    <a:endParaRPr lang="en-US" sz="600" baseline="0">
                      <a:solidFill>
                        <a:schemeClr val="bg1"/>
                      </a:solidFill>
                    </a:endParaRPr>
                  </a:p>
                  <a:p>
                    <a:fld id="{D7614D48-B88B-4474-A339-5B0D3828906E}" type="VALUE">
                      <a:rPr lang="en-US" sz="600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33-BB5A-4CC9-B0AF-16E1FFF5B9F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9BAB3DCD-35AF-8F45-B045-0218504B16E9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FBA0545B-C718-9A4B-85F6-D6BDF48F5951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4-BB5A-4CC9-B0AF-16E1FFF5B9F0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C253DE09-3A7B-E34F-BAE0-EAE0DD81CA49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EA142782-C503-3849-8C59-CEDD3FD19A84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5-BB5A-4CC9-B0AF-16E1FFF5B9F0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3E5E015F-7D49-A74B-A878-E3B8D2CB5D17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FB1A8CBF-F072-EF44-9476-51275372A431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4-420D-428A-AB1F-0955BE6667A0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B99A2FF4-27EF-5143-8915-FEED0071A69A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3D66F6C5-A8C5-884C-B990-AE5B09E7101D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5-420D-428A-AB1F-0955BE6667A0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F6740EC6-95CE-8947-B5C4-C5FDC5D68356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8ACA12AF-18E3-A449-A5FE-F3AB0230DA3B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59BC-4177-AE98-3AE06D33E01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accent5">
                          <a:lumMod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Sheet1!$L$2:$L$8</c:f>
              <c:numCache>
                <c:formatCode>#,##0</c:formatCode>
                <c:ptCount val="7"/>
                <c:pt idx="0">
                  <c:v>29</c:v>
                </c:pt>
                <c:pt idx="1">
                  <c:v>15</c:v>
                </c:pt>
                <c:pt idx="2">
                  <c:v>24</c:v>
                </c:pt>
                <c:pt idx="3">
                  <c:v>29</c:v>
                </c:pt>
                <c:pt idx="4">
                  <c:v>22</c:v>
                </c:pt>
                <c:pt idx="5">
                  <c:v>49</c:v>
                </c:pt>
                <c:pt idx="6">
                  <c:v>29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Sheet1!$X$2:$X$30</c15:f>
                <c15:dlblRangeCache>
                  <c:ptCount val="29"/>
                  <c:pt idx="0">
                    <c:v>21%</c:v>
                  </c:pt>
                  <c:pt idx="1">
                    <c:v>11%</c:v>
                  </c:pt>
                  <c:pt idx="2">
                    <c:v>20%</c:v>
                  </c:pt>
                  <c:pt idx="3">
                    <c:v>19%</c:v>
                  </c:pt>
                  <c:pt idx="4">
                    <c:v>18%</c:v>
                  </c:pt>
                  <c:pt idx="5">
                    <c:v>29%</c:v>
                  </c:pt>
                  <c:pt idx="6">
                    <c:v>19%</c:v>
                  </c:pt>
                  <c:pt idx="7">
                    <c:v>#DIV/0!</c:v>
                  </c:pt>
                  <c:pt idx="8">
                    <c:v>#DIV/0!</c:v>
                  </c:pt>
                  <c:pt idx="9">
                    <c:v>#DIV/0!</c:v>
                  </c:pt>
                  <c:pt idx="10">
                    <c:v>#DIV/0!</c:v>
                  </c:pt>
                  <c:pt idx="11">
                    <c:v>#DIV/0!</c:v>
                  </c:pt>
                  <c:pt idx="12">
                    <c:v>#DIV/0!</c:v>
                  </c:pt>
                  <c:pt idx="13">
                    <c:v>#DIV/0!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36-BB5A-4CC9-B0AF-16E1FFF5B9F0}"/>
            </c:ext>
          </c:extLst>
        </c:ser>
        <c:ser>
          <c:idx val="0"/>
          <c:order val="1"/>
          <c:tx>
            <c:strRef>
              <c:f>Sheet1!$B$1</c:f>
              <c:strCache>
                <c:ptCount val="1"/>
                <c:pt idx="0">
                  <c:v>ETHOS System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2162DC87-4A44-4031-A421-339BE51350CB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E148F66A-2203-4841-B4A8-482FF6F9E197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BB5A-4CC9-B0AF-16E1FFF5B9F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A78196B6-5BBD-42D7-9E1E-D41574FC3CA1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03E47CF1-3A93-43E3-97CD-C0377960ABB4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BB5A-4CC9-B0AF-16E1FFF5B9F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15B1C8D2-E54D-2341-ADC8-4F126EC0BCBD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48025EE8-F45F-BD4F-990C-258FB3DF4B44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BB5A-4CC9-B0AF-16E1FFF5B9F0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1A7DA5C3-3220-594A-A183-660072D2C319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2FE5F6CC-7225-1544-B198-EFCA9171B64D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BB5A-4CC9-B0AF-16E1FFF5B9F0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1714B8AE-237C-BD43-BFBA-0791E2307824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F793B72C-9F5B-D541-9BF5-9791DDBD4593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0-420D-428A-AB1F-0955BE6667A0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94C4EC27-F4EC-A94C-877D-9FF60CA90F3D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D62D2859-8670-8646-9AD5-3F115488138B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420D-428A-AB1F-0955BE6667A0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CCF4E8EA-2BC3-4C41-897B-856674EA805D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2AA9F2D7-CF37-814B-B2C2-7714315F077A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59BC-4177-AE98-3AE06D33E011}"/>
                </c:ext>
              </c:extLst>
            </c:dLbl>
            <c:numFmt formatCode="General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Sheet1!$B$2:$B$8</c:f>
              <c:numCache>
                <c:formatCode>#,##0</c:formatCode>
                <c:ptCount val="7"/>
                <c:pt idx="0">
                  <c:v>20</c:v>
                </c:pt>
                <c:pt idx="1">
                  <c:v>16</c:v>
                </c:pt>
                <c:pt idx="2">
                  <c:v>17</c:v>
                </c:pt>
                <c:pt idx="3">
                  <c:v>24</c:v>
                </c:pt>
                <c:pt idx="4">
                  <c:v>16</c:v>
                </c:pt>
                <c:pt idx="5">
                  <c:v>18</c:v>
                </c:pt>
                <c:pt idx="6">
                  <c:v>16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Sheet1!$N$2:$N$30</c15:f>
                <c15:dlblRangeCache>
                  <c:ptCount val="29"/>
                  <c:pt idx="0">
                    <c:v>14%</c:v>
                  </c:pt>
                  <c:pt idx="1">
                    <c:v>12%</c:v>
                  </c:pt>
                  <c:pt idx="2">
                    <c:v>14%</c:v>
                  </c:pt>
                  <c:pt idx="3">
                    <c:v>16%</c:v>
                  </c:pt>
                  <c:pt idx="4">
                    <c:v>13%</c:v>
                  </c:pt>
                  <c:pt idx="5">
                    <c:v>11%</c:v>
                  </c:pt>
                  <c:pt idx="6">
                    <c:v>10%</c:v>
                  </c:pt>
                  <c:pt idx="7">
                    <c:v>#DIV/0!</c:v>
                  </c:pt>
                  <c:pt idx="8">
                    <c:v>#DIV/0!</c:v>
                  </c:pt>
                  <c:pt idx="9">
                    <c:v>#DIV/0!</c:v>
                  </c:pt>
                  <c:pt idx="10">
                    <c:v>#DIV/0!</c:v>
                  </c:pt>
                  <c:pt idx="11">
                    <c:v>#DIV/0!</c:v>
                  </c:pt>
                  <c:pt idx="12">
                    <c:v>#DIV/0!</c:v>
                  </c:pt>
                  <c:pt idx="13">
                    <c:v>#DIV/0!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4-BB5A-4CC9-B0AF-16E1FFF5B9F0}"/>
            </c:ext>
          </c:extLst>
        </c:ser>
        <c:ser>
          <c:idx val="5"/>
          <c:order val="2"/>
          <c:tx>
            <c:strRef>
              <c:f>Sheet1!$G$1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3E92292B-E9C8-4498-882D-6C868F2A07BB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EA611597-CA6B-4A75-9B8A-A321416079D2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9-BB5A-4CC9-B0AF-16E1FFF5B9F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70740DCD-13EF-4184-9F8E-9EDAF879A5A3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03BCA6B0-2E6D-4CFB-9E23-CF7FE7549013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A-BB5A-4CC9-B0AF-16E1FFF5B9F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8F974117-ADF9-504C-8AAC-B50F70DF1EA7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997B4692-DF26-4147-94F3-0E380C1F41EF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B-BB5A-4CC9-B0AF-16E1FFF5B9F0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00FAA3D7-8B25-6F40-8BC5-ED9E389F6A6F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0751C42B-2915-8F4B-8539-ED146A14B928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C-BB5A-4CC9-B0AF-16E1FFF5B9F0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CAD9C03B-1B50-0F4B-BB73-388A38733440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7BD06E60-3C4B-7C4F-9C5C-E98E131E1076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420D-428A-AB1F-0955BE6667A0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DF3ADA1D-4A17-104C-890A-A005BBC4B503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81F44193-2B6B-4345-B540-C1FA3BAC0161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420D-428A-AB1F-0955BE6667A0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87CBD1C4-F8EE-4B4C-A5AD-68B76F125334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D8A05396-9AC8-424C-88C2-B6E738969ACC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59BC-4177-AE98-3AE06D33E01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Sheet1!$G$2:$G$8</c:f>
              <c:numCache>
                <c:formatCode>#,##0</c:formatCode>
                <c:ptCount val="7"/>
                <c:pt idx="0">
                  <c:v>13</c:v>
                </c:pt>
                <c:pt idx="1">
                  <c:v>23</c:v>
                </c:pt>
                <c:pt idx="2">
                  <c:v>15</c:v>
                </c:pt>
                <c:pt idx="3">
                  <c:v>20</c:v>
                </c:pt>
                <c:pt idx="4">
                  <c:v>6</c:v>
                </c:pt>
                <c:pt idx="5">
                  <c:v>10</c:v>
                </c:pt>
                <c:pt idx="6">
                  <c:v>14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Sheet1!$S$2:$S$30</c15:f>
                <c15:dlblRangeCache>
                  <c:ptCount val="29"/>
                  <c:pt idx="0">
                    <c:v>9%</c:v>
                  </c:pt>
                  <c:pt idx="1">
                    <c:v>17%</c:v>
                  </c:pt>
                  <c:pt idx="2">
                    <c:v>12%</c:v>
                  </c:pt>
                  <c:pt idx="3">
                    <c:v>13%</c:v>
                  </c:pt>
                  <c:pt idx="4">
                    <c:v>5%</c:v>
                  </c:pt>
                  <c:pt idx="5">
                    <c:v>6%</c:v>
                  </c:pt>
                  <c:pt idx="6">
                    <c:v>9%</c:v>
                  </c:pt>
                  <c:pt idx="7">
                    <c:v>#DIV/0!</c:v>
                  </c:pt>
                  <c:pt idx="8">
                    <c:v>#DIV/0!</c:v>
                  </c:pt>
                  <c:pt idx="9">
                    <c:v>#DIV/0!</c:v>
                  </c:pt>
                  <c:pt idx="10">
                    <c:v>#DIV/0!</c:v>
                  </c:pt>
                  <c:pt idx="11">
                    <c:v>#DIV/0!</c:v>
                  </c:pt>
                  <c:pt idx="12">
                    <c:v>#DIV/0!</c:v>
                  </c:pt>
                  <c:pt idx="13">
                    <c:v>#DIV/0!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D-BB5A-4CC9-B0AF-16E1FFF5B9F0}"/>
            </c:ext>
          </c:extLst>
        </c:ser>
        <c:ser>
          <c:idx val="2"/>
          <c:order val="3"/>
          <c:tx>
            <c:strRef>
              <c:f>Sheet1!$D$1</c:f>
              <c:strCache>
                <c:ptCount val="1"/>
                <c:pt idx="0">
                  <c:v>IRB Forms &amp; Submission Process</c:v>
                </c:pt>
              </c:strCache>
            </c:strRef>
          </c:tx>
          <c:spPr>
            <a:solidFill>
              <a:srgbClr val="A27B00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75BAE87C-2255-4D83-9BEE-24AD2CAC286E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713237C7-E6EF-454C-9BF1-6E9D23D3831B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A-BB5A-4CC9-B0AF-16E1FFF5B9F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FEF21E9E-4FCB-440E-8225-1FE6D7AE244E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E4CF56CA-018A-4E79-AF30-D6A624E608A5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B-BB5A-4CC9-B0AF-16E1FFF5B9F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AFBC6E8B-95BD-6342-BA38-E5878994C38E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EA63C180-8453-7242-AA86-671908098D5E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BB5A-4CC9-B0AF-16E1FFF5B9F0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209F68D2-1771-AC4D-B3C9-FC4E08FB427C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B2C2FDFA-3C72-B041-BD5E-5196BA9C3635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BB5A-4CC9-B0AF-16E1FFF5B9F0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F15871BA-F35E-2743-9E12-4D58042BE543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1FC4AA42-B643-C84B-AF50-13F17495B2A8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420D-428A-AB1F-0955BE6667A0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06713DF2-6BD5-E349-B185-F9EDBF8F2980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7D35106D-3546-064D-8D80-52880981042A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420D-428A-AB1F-0955BE6667A0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7961C25E-7FAC-1D44-BEB6-B38DB1FF8E61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8A3B11B2-EAE5-3244-857D-3019332B3C7D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59BC-4177-AE98-3AE06D33E01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Sheet1!$D$2:$D$8</c:f>
              <c:numCache>
                <c:formatCode>#,##0</c:formatCode>
                <c:ptCount val="7"/>
                <c:pt idx="0">
                  <c:v>25</c:v>
                </c:pt>
                <c:pt idx="1">
                  <c:v>23</c:v>
                </c:pt>
                <c:pt idx="2">
                  <c:v>18</c:v>
                </c:pt>
                <c:pt idx="3">
                  <c:v>19</c:v>
                </c:pt>
                <c:pt idx="4">
                  <c:v>17</c:v>
                </c:pt>
                <c:pt idx="5">
                  <c:v>35</c:v>
                </c:pt>
                <c:pt idx="6">
                  <c:v>37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Sheet1!$P$2:$P$31</c15:f>
                <c15:dlblRangeCache>
                  <c:ptCount val="30"/>
                  <c:pt idx="0">
                    <c:v>18%</c:v>
                  </c:pt>
                  <c:pt idx="1">
                    <c:v>17%</c:v>
                  </c:pt>
                  <c:pt idx="2">
                    <c:v>15%</c:v>
                  </c:pt>
                  <c:pt idx="3">
                    <c:v>13%</c:v>
                  </c:pt>
                  <c:pt idx="4">
                    <c:v>14%</c:v>
                  </c:pt>
                  <c:pt idx="5">
                    <c:v>21%</c:v>
                  </c:pt>
                  <c:pt idx="6">
                    <c:v>24%</c:v>
                  </c:pt>
                  <c:pt idx="7">
                    <c:v>#DIV/0!</c:v>
                  </c:pt>
                  <c:pt idx="8">
                    <c:v>#DIV/0!</c:v>
                  </c:pt>
                  <c:pt idx="9">
                    <c:v>#DIV/0!</c:v>
                  </c:pt>
                  <c:pt idx="10">
                    <c:v>#DIV/0!</c:v>
                  </c:pt>
                  <c:pt idx="11">
                    <c:v>#DIV/0!</c:v>
                  </c:pt>
                  <c:pt idx="12">
                    <c:v>#DIV/0!</c:v>
                  </c:pt>
                  <c:pt idx="13">
                    <c:v>#DIV/0!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E-BB5A-4CC9-B0AF-16E1FFF5B9F0}"/>
            </c:ext>
          </c:extLst>
        </c:ser>
        <c:ser>
          <c:idx val="7"/>
          <c:order val="4"/>
          <c:tx>
            <c:strRef>
              <c:f>Sheet1!$I$1</c:f>
              <c:strCache>
                <c:ptCount val="1"/>
                <c:pt idx="0">
                  <c:v>Quality of Review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A4564494-E91A-4922-BED8-A265D270CE93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B05C1F05-D036-4373-808D-CAE5D7DA2A80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3-BB5A-4CC9-B0AF-16E1FFF5B9F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A46A51BA-661C-4AB7-82C5-C79BE671A158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73E9BEE0-B638-476F-A893-0D10203D9510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4-BB5A-4CC9-B0AF-16E1FFF5B9F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2BFC54BA-6379-B346-83E7-45D093FF0A53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EE0E881F-734E-1C4A-89F3-D75DE0FACA09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5-BB5A-4CC9-B0AF-16E1FFF5B9F0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4D1F83FE-48A5-2746-8607-2516E6576B8F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6540B43F-1EDE-C648-B66B-BF29D0C0D8D0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6-BB5A-4CC9-B0AF-16E1FFF5B9F0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CAB6E4CE-66DF-7447-B1E5-328CC324AA82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3C5D9C7C-28ED-D747-A95A-3C11388805B1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420D-428A-AB1F-0955BE6667A0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945BD690-B997-CF43-9EF1-C791D4C38532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D80EC2D5-2482-FD46-862D-29F07E1807ED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420D-428A-AB1F-0955BE6667A0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F9B97527-DF8D-A840-8E7E-A7EDB754C479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CE5FA280-98CC-0F47-A21B-1401A9B4745D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59BC-4177-AE98-3AE06D33E01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Sheet1!$I$2:$I$8</c:f>
              <c:numCache>
                <c:formatCode>#,##0</c:formatCode>
                <c:ptCount val="7"/>
                <c:pt idx="0">
                  <c:v>18</c:v>
                </c:pt>
                <c:pt idx="1">
                  <c:v>17</c:v>
                </c:pt>
                <c:pt idx="2">
                  <c:v>5</c:v>
                </c:pt>
                <c:pt idx="3">
                  <c:v>14</c:v>
                </c:pt>
                <c:pt idx="4">
                  <c:v>15</c:v>
                </c:pt>
                <c:pt idx="5">
                  <c:v>21</c:v>
                </c:pt>
                <c:pt idx="6">
                  <c:v>22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Sheet1!$U$2:$U$30</c15:f>
                <c15:dlblRangeCache>
                  <c:ptCount val="29"/>
                  <c:pt idx="0">
                    <c:v>13%</c:v>
                  </c:pt>
                  <c:pt idx="1">
                    <c:v>13%</c:v>
                  </c:pt>
                  <c:pt idx="2">
                    <c:v>4%</c:v>
                  </c:pt>
                  <c:pt idx="3">
                    <c:v>9%</c:v>
                  </c:pt>
                  <c:pt idx="4">
                    <c:v>12%</c:v>
                  </c:pt>
                  <c:pt idx="5">
                    <c:v>12%</c:v>
                  </c:pt>
                  <c:pt idx="6">
                    <c:v>14%</c:v>
                  </c:pt>
                  <c:pt idx="7">
                    <c:v>#DIV/0!</c:v>
                  </c:pt>
                  <c:pt idx="8">
                    <c:v>#DIV/0!</c:v>
                  </c:pt>
                  <c:pt idx="9">
                    <c:v>#DIV/0!</c:v>
                  </c:pt>
                  <c:pt idx="10">
                    <c:v>#DIV/0!</c:v>
                  </c:pt>
                  <c:pt idx="11">
                    <c:v>#DIV/0!</c:v>
                  </c:pt>
                  <c:pt idx="12">
                    <c:v>#DIV/0!</c:v>
                  </c:pt>
                  <c:pt idx="13">
                    <c:v>#DIV/0!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27-BB5A-4CC9-B0AF-16E1FFF5B9F0}"/>
            </c:ext>
          </c:extLst>
        </c:ser>
        <c:ser>
          <c:idx val="8"/>
          <c:order val="5"/>
          <c:tx>
            <c:strRef>
              <c:f>Sheet1!$J$1</c:f>
              <c:strCache>
                <c:ptCount val="1"/>
                <c:pt idx="0">
                  <c:v>Staff Responsiveness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058771EE-94C7-427E-963F-CC8A08D6FAB8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0FC9117A-F9D6-41F4-B68B-5F8F0DC98D9C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8-BB5A-4CC9-B0AF-16E1FFF5B9F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1366ABC3-39F3-494A-9843-FB1AD497EC05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28DE97D8-699C-4056-B5F3-FC26BAD48950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9-BB5A-4CC9-B0AF-16E1FFF5B9F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FF66923E-3972-3E4B-9295-4C2EC99A4498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997FC5ED-6768-F142-8D51-9F71482A4706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A-BB5A-4CC9-B0AF-16E1FFF5B9F0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7CE72D37-8089-8341-86E2-9C1379530C72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747AEB95-2C4C-D946-9718-40E6AF3C151E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B-BB5A-4CC9-B0AF-16E1FFF5B9F0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3CC68A42-3194-694D-90A5-88161D267EA6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1832BD83-E226-3B43-BAD3-988FEF6C9DC1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0-420D-428A-AB1F-0955BE6667A0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0BBB6469-EDA8-C84F-B842-07C4E3F7FF50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E86CE7A0-3108-4C41-B4A6-180AD99F329D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1-420D-428A-AB1F-0955BE6667A0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F8038252-1D69-7442-B198-38F534F23668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97D7DBF5-9DB3-AA4C-93D5-B4E51C46DE60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59BC-4177-AE98-3AE06D33E01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Sheet1!$J$2:$J$8</c:f>
              <c:numCache>
                <c:formatCode>#,##0</c:formatCode>
                <c:ptCount val="7"/>
                <c:pt idx="0">
                  <c:v>9</c:v>
                </c:pt>
                <c:pt idx="1">
                  <c:v>11</c:v>
                </c:pt>
                <c:pt idx="2">
                  <c:v>9</c:v>
                </c:pt>
                <c:pt idx="3">
                  <c:v>10</c:v>
                </c:pt>
                <c:pt idx="4">
                  <c:v>7</c:v>
                </c:pt>
                <c:pt idx="5">
                  <c:v>11</c:v>
                </c:pt>
                <c:pt idx="6">
                  <c:v>7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Sheet1!$V$2:$V$30</c15:f>
                <c15:dlblRangeCache>
                  <c:ptCount val="29"/>
                  <c:pt idx="0">
                    <c:v>6%</c:v>
                  </c:pt>
                  <c:pt idx="1">
                    <c:v>8%</c:v>
                  </c:pt>
                  <c:pt idx="2">
                    <c:v>7%</c:v>
                  </c:pt>
                  <c:pt idx="3">
                    <c:v>7%</c:v>
                  </c:pt>
                  <c:pt idx="4">
                    <c:v>6%</c:v>
                  </c:pt>
                  <c:pt idx="5">
                    <c:v>7%</c:v>
                  </c:pt>
                  <c:pt idx="6">
                    <c:v>5%</c:v>
                  </c:pt>
                  <c:pt idx="7">
                    <c:v>#DIV/0!</c:v>
                  </c:pt>
                  <c:pt idx="8">
                    <c:v>#DIV/0!</c:v>
                  </c:pt>
                  <c:pt idx="9">
                    <c:v>#DIV/0!</c:v>
                  </c:pt>
                  <c:pt idx="10">
                    <c:v>#DIV/0!</c:v>
                  </c:pt>
                  <c:pt idx="11">
                    <c:v>#DIV/0!</c:v>
                  </c:pt>
                  <c:pt idx="12">
                    <c:v>#DIV/0!</c:v>
                  </c:pt>
                  <c:pt idx="13">
                    <c:v>#DIV/0!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2C-BB5A-4CC9-B0AF-16E1FFF5B9F0}"/>
            </c:ext>
          </c:extLst>
        </c:ser>
        <c:ser>
          <c:idx val="9"/>
          <c:order val="6"/>
          <c:tx>
            <c:strRef>
              <c:f>Sheet1!$K$1</c:f>
              <c:strCache>
                <c:ptCount val="1"/>
                <c:pt idx="0">
                  <c:v>Training and Education</c:v>
                </c:pt>
              </c:strCache>
            </c:strRef>
          </c:tx>
          <c:spPr>
            <a:solidFill>
              <a:srgbClr val="52525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3315A17B-01A6-4126-9633-7D1AB9288145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A01ECB76-5AAF-472A-ADD0-0BB91832D1ED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D-BB5A-4CC9-B0AF-16E1FFF5B9F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6FF7E062-544B-471B-AFAD-3AE9C85E63C5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35254458-74C2-449A-9654-B4EA01432B15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E-BB5A-4CC9-B0AF-16E1FFF5B9F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5A21B5AA-6AE6-5E41-AE65-3579445714A8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09830E59-8089-974C-AD36-467226FA97C1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F-BB5A-4CC9-B0AF-16E1FFF5B9F0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19F18C63-191B-1A44-9860-369408D22AFC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2743FD79-0F16-B645-ACE4-1EF3F8FC513B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0-BB5A-4CC9-B0AF-16E1FFF5B9F0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AFEE9ED0-5C65-DF42-B3F7-B580453F6FD9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4F519831-CBC3-B24D-8978-31B1AB6118A1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2-420D-428A-AB1F-0955BE6667A0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09CCCC0B-D16A-A64A-836E-0B1219B5E93E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CEA0CB4A-FE1C-3144-9DD7-26BB58DE0287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3-420D-428A-AB1F-0955BE6667A0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92C48AF4-B965-5746-A8FD-09B55EC7D0F4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936292C7-424C-174E-AF0E-EC3611C86DFF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59BC-4177-AE98-3AE06D33E01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Sheet1!$K$2:$K$8</c:f>
              <c:numCache>
                <c:formatCode>#,##0</c:formatCode>
                <c:ptCount val="7"/>
                <c:pt idx="0">
                  <c:v>7</c:v>
                </c:pt>
                <c:pt idx="1">
                  <c:v>7</c:v>
                </c:pt>
                <c:pt idx="2">
                  <c:v>7</c:v>
                </c:pt>
                <c:pt idx="3">
                  <c:v>9</c:v>
                </c:pt>
                <c:pt idx="4">
                  <c:v>11</c:v>
                </c:pt>
                <c:pt idx="5">
                  <c:v>5</c:v>
                </c:pt>
                <c:pt idx="6">
                  <c:v>6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Sheet1!$W$2:$W$15</c15:f>
                <c15:dlblRangeCache>
                  <c:ptCount val="14"/>
                  <c:pt idx="0">
                    <c:v>5%</c:v>
                  </c:pt>
                  <c:pt idx="1">
                    <c:v>5%</c:v>
                  </c:pt>
                  <c:pt idx="2">
                    <c:v>6%</c:v>
                  </c:pt>
                  <c:pt idx="3">
                    <c:v>6%</c:v>
                  </c:pt>
                  <c:pt idx="4">
                    <c:v>9%</c:v>
                  </c:pt>
                  <c:pt idx="5">
                    <c:v>3%</c:v>
                  </c:pt>
                  <c:pt idx="6">
                    <c:v>4%</c:v>
                  </c:pt>
                  <c:pt idx="7">
                    <c:v>#DIV/0!</c:v>
                  </c:pt>
                  <c:pt idx="8">
                    <c:v>#DIV/0!</c:v>
                  </c:pt>
                  <c:pt idx="9">
                    <c:v>#DIV/0!</c:v>
                  </c:pt>
                  <c:pt idx="10">
                    <c:v>#DIV/0!</c:v>
                  </c:pt>
                  <c:pt idx="11">
                    <c:v>#DIV/0!</c:v>
                  </c:pt>
                  <c:pt idx="12">
                    <c:v>#DIV/0!</c:v>
                  </c:pt>
                  <c:pt idx="13">
                    <c:v>#DIV/0!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31-BB5A-4CC9-B0AF-16E1FFF5B9F0}"/>
            </c:ext>
          </c:extLst>
        </c:ser>
        <c:ser>
          <c:idx val="6"/>
          <c:order val="7"/>
          <c:tx>
            <c:strRef>
              <c:f>Sheet1!$H$1</c:f>
              <c:strCache>
                <c:ptCount val="1"/>
                <c:pt idx="0">
                  <c:v>Quality of IRB Communications</c:v>
                </c:pt>
              </c:strCache>
            </c:strRef>
          </c:tx>
          <c:spPr>
            <a:solidFill>
              <a:srgbClr val="652B9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59837508-9526-481B-BD95-F18DB33FEFB3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C30A7175-1152-404C-9ED2-BCEA2D85CF60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E-BB5A-4CC9-B0AF-16E1FFF5B9F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CD9E8BFB-25A2-4E31-A707-1D844BE14915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020EF999-6AD0-4921-ADF1-BCF834CD2249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F-BB5A-4CC9-B0AF-16E1FFF5B9F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FD4002B7-0B8F-2A4A-B1C5-CDF7F1580E62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FB10F66F-2D20-DA48-AE99-35966D62969A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0-BB5A-4CC9-B0AF-16E1FFF5B9F0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CE4FBE9B-3323-5E4B-9CF7-F3C4882EE127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EA08F4DD-BEFB-324A-A54F-AAAB2D340F9F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1-BB5A-4CC9-B0AF-16E1FFF5B9F0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96D21D00-3BC9-984E-AAEC-531B85DBDDC3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BEBB377A-201A-8B49-A178-4118B495376F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420D-428A-AB1F-0955BE6667A0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4E7F4E6B-4D12-7942-9EF2-8FCDCD31DE97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8BFF6C66-1F11-A94A-B3BE-5F32D4D6CA94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420D-428A-AB1F-0955BE6667A0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EA784E69-EF75-2346-825E-6AB8E3CBA703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BF729EE9-B7BE-C741-BDD2-7AAEC0B0C196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59BC-4177-AE98-3AE06D33E01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Sheet1!$H$2:$H$8</c:f>
              <c:numCache>
                <c:formatCode>#,##0</c:formatCode>
                <c:ptCount val="7"/>
                <c:pt idx="0">
                  <c:v>11</c:v>
                </c:pt>
                <c:pt idx="1">
                  <c:v>7</c:v>
                </c:pt>
                <c:pt idx="2">
                  <c:v>10</c:v>
                </c:pt>
                <c:pt idx="3">
                  <c:v>9</c:v>
                </c:pt>
                <c:pt idx="4">
                  <c:v>5</c:v>
                </c:pt>
                <c:pt idx="5">
                  <c:v>12</c:v>
                </c:pt>
                <c:pt idx="6">
                  <c:v>8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Sheet1!$T$2:$T$15</c15:f>
                <c15:dlblRangeCache>
                  <c:ptCount val="14"/>
                  <c:pt idx="0">
                    <c:v>8%</c:v>
                  </c:pt>
                  <c:pt idx="1">
                    <c:v>5%</c:v>
                  </c:pt>
                  <c:pt idx="2">
                    <c:v>8%</c:v>
                  </c:pt>
                  <c:pt idx="3">
                    <c:v>6%</c:v>
                  </c:pt>
                  <c:pt idx="4">
                    <c:v>4%</c:v>
                  </c:pt>
                  <c:pt idx="5">
                    <c:v>7%</c:v>
                  </c:pt>
                  <c:pt idx="6">
                    <c:v>5%</c:v>
                  </c:pt>
                  <c:pt idx="7">
                    <c:v>#DIV/0!</c:v>
                  </c:pt>
                  <c:pt idx="8">
                    <c:v>#DIV/0!</c:v>
                  </c:pt>
                  <c:pt idx="9">
                    <c:v>#DIV/0!</c:v>
                  </c:pt>
                  <c:pt idx="10">
                    <c:v>#DIV/0!</c:v>
                  </c:pt>
                  <c:pt idx="11">
                    <c:v>#DIV/0!</c:v>
                  </c:pt>
                  <c:pt idx="12">
                    <c:v>#DIV/0!</c:v>
                  </c:pt>
                  <c:pt idx="13">
                    <c:v>#DIV/0!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22-BB5A-4CC9-B0AF-16E1FFF5B9F0}"/>
            </c:ext>
          </c:extLst>
        </c:ser>
        <c:ser>
          <c:idx val="4"/>
          <c:order val="8"/>
          <c:tx>
            <c:strRef>
              <c:f>Sheet1!$F$1</c:f>
              <c:strCache>
                <c:ptCount val="1"/>
                <c:pt idx="0">
                  <c:v>IRB Website</c:v>
                </c:pt>
              </c:strCache>
            </c:strRef>
          </c:tx>
          <c:spPr>
            <a:solidFill>
              <a:srgbClr val="203864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B3B2B7D1-98DE-43FA-8EAE-65473659D694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22D0AFD1-A76A-40AC-9536-326BD7BF2D79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4-BB5A-4CC9-B0AF-16E1FFF5B9F0}"/>
                </c:ext>
              </c:extLst>
            </c:dLbl>
            <c:dLbl>
              <c:idx val="1"/>
              <c:layout>
                <c:manualLayout>
                  <c:x val="-7.6454477696773646E-17"/>
                  <c:y val="0"/>
                </c:manualLayout>
              </c:layout>
              <c:tx>
                <c:rich>
                  <a:bodyPr/>
                  <a:lstStyle/>
                  <a:p>
                    <a:fld id="{C3BF3E9E-7F6D-46E5-AC15-8887D3B937E6}" type="CELLRANGE">
                      <a:rPr lang="en-US" baseline="0"/>
                      <a:pPr/>
                      <a:t>[CELLRANGE]</a:t>
                    </a:fld>
                    <a:endParaRPr lang="en-US" baseline="0"/>
                  </a:p>
                  <a:p>
                    <a:fld id="{C09583FC-B08D-4DCB-8462-7121FF55BA79}" type="VALUE">
                      <a:rPr lang="en-US" baseline="0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5-BB5A-4CC9-B0AF-16E1FFF5B9F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79EDFF14-15CB-E34A-A86E-6CB0218B2457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F0191AD6-DDBA-4F42-9DBD-66BE39E1719E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6-BB5A-4CC9-B0AF-16E1FFF5B9F0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051907E0-FDCE-964F-82C2-2B33483ACC46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4C968D7B-15A7-464F-9B65-6D0E82289812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7-BB5A-4CC9-B0AF-16E1FFF5B9F0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7A6C98D3-B8EB-314E-87D7-23BA16C9935B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49F8268E-A241-3846-96F8-99671B85EC0B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420D-428A-AB1F-0955BE6667A0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420D-428A-AB1F-0955BE6667A0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9C052E87-3D3A-D947-9D7D-DCEF84A92DEA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F40D3C82-EC00-604A-8879-C71C2F1ECB24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59BC-4177-AE98-3AE06D33E01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Sheet1!$F$2:$F$8</c:f>
              <c:numCache>
                <c:formatCode>#,##0</c:formatCode>
                <c:ptCount val="7"/>
                <c:pt idx="0">
                  <c:v>1</c:v>
                </c:pt>
                <c:pt idx="1">
                  <c:v>4</c:v>
                </c:pt>
                <c:pt idx="2">
                  <c:v>4</c:v>
                </c:pt>
                <c:pt idx="3">
                  <c:v>6</c:v>
                </c:pt>
                <c:pt idx="4">
                  <c:v>4</c:v>
                </c:pt>
                <c:pt idx="6">
                  <c:v>3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Sheet1!$R$2:$R$30</c15:f>
                <c15:dlblRangeCache>
                  <c:ptCount val="29"/>
                  <c:pt idx="0">
                    <c:v>1%</c:v>
                  </c:pt>
                  <c:pt idx="1">
                    <c:v>3%</c:v>
                  </c:pt>
                  <c:pt idx="2">
                    <c:v>3%</c:v>
                  </c:pt>
                  <c:pt idx="3">
                    <c:v>4%</c:v>
                  </c:pt>
                  <c:pt idx="4">
                    <c:v>3%</c:v>
                  </c:pt>
                  <c:pt idx="5">
                    <c:v>0%</c:v>
                  </c:pt>
                  <c:pt idx="6">
                    <c:v>2%</c:v>
                  </c:pt>
                  <c:pt idx="7">
                    <c:v>#DIV/0!</c:v>
                  </c:pt>
                  <c:pt idx="8">
                    <c:v>#DIV/0!</c:v>
                  </c:pt>
                  <c:pt idx="9">
                    <c:v>#DIV/0!</c:v>
                  </c:pt>
                  <c:pt idx="10">
                    <c:v>#DIV/0!</c:v>
                  </c:pt>
                  <c:pt idx="11">
                    <c:v>#DIV/0!</c:v>
                  </c:pt>
                  <c:pt idx="12">
                    <c:v>#DIV/0!</c:v>
                  </c:pt>
                  <c:pt idx="13">
                    <c:v>#DIV/0!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8-BB5A-4CC9-B0AF-16E1FFF5B9F0}"/>
            </c:ext>
          </c:extLst>
        </c:ser>
        <c:ser>
          <c:idx val="3"/>
          <c:order val="9"/>
          <c:tx>
            <c:strRef>
              <c:f>Sheet1!$E$1</c:f>
              <c:strCache>
                <c:ptCount val="1"/>
                <c:pt idx="0">
                  <c:v>IRB Support Services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C81F63E0-3735-4A73-B479-E2B150601298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070CE6DB-05DD-466F-8FF7-375AB6F8E8A3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F-BB5A-4CC9-B0AF-16E1FFF5B9F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98815675-6B59-459C-BF0F-DF20B6143B31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1EE92ACB-772B-41A7-A263-15E6365479AE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0-BB5A-4CC9-B0AF-16E1FFF5B9F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FD18314B-97D5-9047-97B4-18152B2B70A9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0FD930C2-5BF3-F44B-B421-478A4A346DEB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1-BB5A-4CC9-B0AF-16E1FFF5B9F0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6C8704A3-39E1-F14E-8861-D64BC29F979B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0E63CD14-1A8F-4D42-B0EE-163AD25707AA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2-BB5A-4CC9-B0AF-16E1FFF5B9F0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962D6B20-3E90-FA4B-9AA9-9F554BC6ECDB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6A2E6FDC-8C2F-3849-B951-A9061AC36D10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420D-428A-AB1F-0955BE6667A0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7A5A70E6-3CD4-7749-A4E9-083219415097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B6EBA99C-972C-C54D-B93C-8DA43CE2334F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420D-428A-AB1F-0955BE6667A0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82B790C4-6245-E440-BB0A-1D34668B1275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73F6D4AA-EC10-E04E-94C5-FEE19BF66836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59BC-4177-AE98-3AE06D33E01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Sheet1!$E$2:$E$8</c:f>
              <c:numCache>
                <c:formatCode>#,##0</c:formatCode>
                <c:ptCount val="7"/>
                <c:pt idx="0">
                  <c:v>4</c:v>
                </c:pt>
                <c:pt idx="1">
                  <c:v>6</c:v>
                </c:pt>
                <c:pt idx="2">
                  <c:v>5</c:v>
                </c:pt>
                <c:pt idx="3">
                  <c:v>5</c:v>
                </c:pt>
                <c:pt idx="4">
                  <c:v>6</c:v>
                </c:pt>
                <c:pt idx="5">
                  <c:v>4</c:v>
                </c:pt>
                <c:pt idx="6">
                  <c:v>6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Sheet1!$Q$2:$Q$15</c15:f>
                <c15:dlblRangeCache>
                  <c:ptCount val="14"/>
                  <c:pt idx="0">
                    <c:v>3%</c:v>
                  </c:pt>
                  <c:pt idx="1">
                    <c:v>4%</c:v>
                  </c:pt>
                  <c:pt idx="2">
                    <c:v>4%</c:v>
                  </c:pt>
                  <c:pt idx="3">
                    <c:v>3%</c:v>
                  </c:pt>
                  <c:pt idx="4">
                    <c:v>5%</c:v>
                  </c:pt>
                  <c:pt idx="5">
                    <c:v>2%</c:v>
                  </c:pt>
                  <c:pt idx="6">
                    <c:v>4%</c:v>
                  </c:pt>
                  <c:pt idx="7">
                    <c:v>#DIV/0!</c:v>
                  </c:pt>
                  <c:pt idx="8">
                    <c:v>#DIV/0!</c:v>
                  </c:pt>
                  <c:pt idx="9">
                    <c:v>#DIV/0!</c:v>
                  </c:pt>
                  <c:pt idx="10">
                    <c:v>#DIV/0!</c:v>
                  </c:pt>
                  <c:pt idx="11">
                    <c:v>#DIV/0!</c:v>
                  </c:pt>
                  <c:pt idx="12">
                    <c:v>#DIV/0!</c:v>
                  </c:pt>
                  <c:pt idx="13">
                    <c:v>#DIV/0!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3-BB5A-4CC9-B0AF-16E1FFF5B9F0}"/>
            </c:ext>
          </c:extLst>
        </c:ser>
        <c:ser>
          <c:idx val="1"/>
          <c:order val="10"/>
          <c:tx>
            <c:strRef>
              <c:f>Sheet1!$C$1</c:f>
              <c:strCache>
                <c:ptCount val="1"/>
                <c:pt idx="0">
                  <c:v>HRPP Toolkit</c:v>
                </c:pt>
              </c:strCache>
            </c:strRef>
          </c:tx>
          <c:spPr>
            <a:solidFill>
              <a:srgbClr val="843C0C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76A6D880-0650-4B8A-B16A-C251429439D9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DCB7F3C9-4D8F-4B0F-869C-E0032F829487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BB5A-4CC9-B0AF-16E1FFF5B9F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FF7F4C30-E60F-4EB2-B439-A25D6156AEFB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FFCCDAD7-EDDA-4712-91DF-9B50EE9BB67B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BB5A-4CC9-B0AF-16E1FFF5B9F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518CF2C3-D9B6-3D4B-AF56-CBC92E4C403A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C1A8AAB0-FB7E-AC48-950A-8B7CE660CFB6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BB5A-4CC9-B0AF-16E1FFF5B9F0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22D023FA-D8A3-0441-A408-3C9480922E8C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ADB702E6-AE70-FF4E-9DD7-65686DD2AFBB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BB5A-4CC9-B0AF-16E1FFF5B9F0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44B66C6A-EA2D-DE4A-8A56-4616E899DCB8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075F2A6D-360F-7F49-89D0-83C579282720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420D-428A-AB1F-0955BE6667A0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89CD4B64-EFBF-B447-906B-D91E51CAC6E6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9C7CF80F-25D6-8047-B677-656F9A198AE7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420D-428A-AB1F-0955BE6667A0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FDA540A1-D41E-E440-AE23-B2CA92B9B2A0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
</a:t>
                    </a:r>
                    <a:fld id="{C2D7FF23-65D5-A241-A36D-431AF3F5D6C9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59BC-4177-AE98-3AE06D33E01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Sheet1!$C$2:$C$8</c:f>
              <c:numCache>
                <c:formatCode>#,##0</c:formatCode>
                <c:ptCount val="7"/>
                <c:pt idx="0">
                  <c:v>3</c:v>
                </c:pt>
                <c:pt idx="1">
                  <c:v>5</c:v>
                </c:pt>
                <c:pt idx="2">
                  <c:v>7</c:v>
                </c:pt>
                <c:pt idx="3">
                  <c:v>5</c:v>
                </c:pt>
                <c:pt idx="4">
                  <c:v>12</c:v>
                </c:pt>
                <c:pt idx="5">
                  <c:v>4</c:v>
                </c:pt>
                <c:pt idx="6">
                  <c:v>7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Sheet1!$O$2:$O$30</c15:f>
                <c15:dlblRangeCache>
                  <c:ptCount val="29"/>
                  <c:pt idx="0">
                    <c:v>2%</c:v>
                  </c:pt>
                  <c:pt idx="1">
                    <c:v>4%</c:v>
                  </c:pt>
                  <c:pt idx="2">
                    <c:v>6%</c:v>
                  </c:pt>
                  <c:pt idx="3">
                    <c:v>3%</c:v>
                  </c:pt>
                  <c:pt idx="4">
                    <c:v>10%</c:v>
                  </c:pt>
                  <c:pt idx="5">
                    <c:v>2%</c:v>
                  </c:pt>
                  <c:pt idx="6">
                    <c:v>5%</c:v>
                  </c:pt>
                  <c:pt idx="7">
                    <c:v>#DIV/0!</c:v>
                  </c:pt>
                  <c:pt idx="8">
                    <c:v>#DIV/0!</c:v>
                  </c:pt>
                  <c:pt idx="9">
                    <c:v>#DIV/0!</c:v>
                  </c:pt>
                  <c:pt idx="10">
                    <c:v>#DIV/0!</c:v>
                  </c:pt>
                  <c:pt idx="11">
                    <c:v>#DIV/0!</c:v>
                  </c:pt>
                  <c:pt idx="12">
                    <c:v>#DIV/0!</c:v>
                  </c:pt>
                  <c:pt idx="13">
                    <c:v>#DIV/0!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9-BB5A-4CC9-B0AF-16E1FFF5B9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410517200"/>
        <c:axId val="410517984"/>
        <c:extLst/>
      </c:barChart>
      <c:catAx>
        <c:axId val="41051720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Month/Year Survey Sent</a:t>
                </a:r>
              </a:p>
            </c:rich>
          </c:tx>
          <c:layout>
            <c:manualLayout>
              <c:xMode val="edge"/>
              <c:yMode val="edge"/>
              <c:x val="9.317812402515311E-3"/>
              <c:y val="0.2579796020030937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0517984"/>
        <c:crosses val="autoZero"/>
        <c:auto val="1"/>
        <c:lblAlgn val="ctr"/>
        <c:lblOffset val="100"/>
        <c:noMultiLvlLbl val="0"/>
      </c:catAx>
      <c:valAx>
        <c:axId val="410517984"/>
        <c:scaling>
          <c:orientation val="minMax"/>
          <c:max val="1"/>
          <c:min val="0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% of Survey Respondents</a:t>
                </a:r>
              </a:p>
            </c:rich>
          </c:tx>
          <c:layout>
            <c:manualLayout>
              <c:xMode val="edge"/>
              <c:yMode val="edge"/>
              <c:x val="0.44604823747680888"/>
              <c:y val="0.7989586883755888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out"/>
        <c:minorTickMark val="out"/>
        <c:tickLblPos val="nextTo"/>
        <c:spPr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0517200"/>
        <c:crosses val="autoZero"/>
        <c:crossBetween val="between"/>
        <c:majorUnit val="0.1"/>
        <c:minorUnit val="5.000000000000001E-2"/>
      </c:valAx>
      <c:spPr>
        <a:noFill/>
        <a:ln>
          <a:noFill/>
        </a:ln>
        <a:effectLst/>
      </c:spPr>
    </c:plotArea>
    <c:legend>
      <c:legendPos val="b"/>
      <c:legendEntry>
        <c:idx val="3"/>
        <c:txPr>
          <a:bodyPr rot="0" spcFirstLastPara="1" vertOverflow="ellipsis" vert="horz" wrap="square" anchor="ctr" anchorCtr="1"/>
          <a:lstStyle/>
          <a:p>
            <a:pPr rtl="0"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05"/>
          <c:y val="0.86426024488083697"/>
          <c:w val="0.92341438586697766"/>
          <c:h val="0.1357397551191631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94000">
          <a:schemeClr val="accent3">
            <a:lumMod val="5000"/>
            <a:lumOff val="95000"/>
          </a:schemeClr>
        </a:gs>
        <a:gs pos="100000">
          <a:schemeClr val="accent3">
            <a:lumMod val="45000"/>
            <a:lumOff val="55000"/>
          </a:schemeClr>
        </a:gs>
        <a:gs pos="99000">
          <a:schemeClr val="bg1">
            <a:lumMod val="85000"/>
          </a:schemeClr>
        </a:gs>
        <a:gs pos="100000">
          <a:schemeClr val="accent3">
            <a:lumMod val="30000"/>
            <a:lumOff val="70000"/>
          </a:schemeClr>
        </a:gs>
      </a:gsLst>
      <a:lin ang="2700000" scaled="1"/>
      <a:tileRect/>
    </a:gradFill>
    <a:ln>
      <a:solidFill>
        <a:schemeClr val="bg1">
          <a:lumMod val="85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indent="0" algn="l">
              <a:buNone/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050" b="1" i="0" u="none" strike="noStrike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Chart 14.  Comments: </a:t>
            </a:r>
            <a:r>
              <a:rPr lang="en-US" sz="1050" b="1" i="0" u="none" strike="noStrike" kern="1200" baseline="0" dirty="0">
                <a:solidFill>
                  <a:srgbClr val="134C7B"/>
                </a:solidFill>
                <a:latin typeface="+mn-lt"/>
                <a:ea typeface="+mn-ea"/>
                <a:cs typeface="+mn-cs"/>
              </a:rPr>
              <a:t>“Barriers to Responding to the IRB” </a:t>
            </a:r>
            <a:r>
              <a:rPr lang="en-US" sz="1050" b="1" i="0" u="none" strike="noStrike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by Category  </a:t>
            </a:r>
          </a:p>
        </c:rich>
      </c:tx>
      <c:layout>
        <c:manualLayout>
          <c:xMode val="edge"/>
          <c:yMode val="edge"/>
          <c:x val="6.1569277751325797E-5"/>
          <c:y val="4.4224650820366114E-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indent="0" algn="l">
            <a:buNone/>
            <a:defRPr sz="105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7549649386919748E-2"/>
          <c:y val="0.26397410033281166"/>
          <c:w val="0.84473049074818984"/>
          <c:h val="0.40013412951799654"/>
        </c:manualLayout>
      </c:layout>
      <c:barChart>
        <c:barDir val="bar"/>
        <c:grouping val="percentStacked"/>
        <c:varyColors val="0"/>
        <c:ser>
          <c:idx val="10"/>
          <c:order val="0"/>
          <c:tx>
            <c:strRef>
              <c:f>Sheet1!$E$1</c:f>
              <c:strCache>
                <c:ptCount val="1"/>
                <c:pt idx="0">
                  <c:v> Difficulty/Length of Process</c:v>
                </c:pt>
              </c:strCache>
            </c:strRef>
          </c:tx>
          <c:spPr>
            <a:solidFill>
              <a:srgbClr val="B45210"/>
            </a:solidFill>
            <a:ln>
              <a:noFill/>
            </a:ln>
            <a:effectLst/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accent5">
                          <a:lumMod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Dec-21</c:v>
                </c:pt>
                <c:pt idx="1">
                  <c:v>Dec-22 </c:v>
                </c:pt>
                <c:pt idx="2">
                  <c:v>Dec-23</c:v>
                </c:pt>
                <c:pt idx="3">
                  <c:v>Dec-25</c:v>
                </c:pt>
              </c:strCache>
            </c:strRef>
          </c:cat>
          <c:val>
            <c:numRef>
              <c:f>Sheet1!$E$2:$E$5</c:f>
              <c:numCache>
                <c:formatCode>#,##0</c:formatCode>
                <c:ptCount val="4"/>
                <c:pt idx="0">
                  <c:v>25</c:v>
                </c:pt>
                <c:pt idx="1">
                  <c:v>27</c:v>
                </c:pt>
                <c:pt idx="2">
                  <c:v>27</c:v>
                </c:pt>
                <c:pt idx="3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04-42EE-A6F7-2B5F2939A4F9}"/>
            </c:ext>
          </c:extLst>
        </c:ser>
        <c:ser>
          <c:idx val="8"/>
          <c:order val="1"/>
          <c:tx>
            <c:strRef>
              <c:f>Sheet1!$B$1</c:f>
              <c:strCache>
                <c:ptCount val="1"/>
                <c:pt idx="0">
                  <c:v>Quality of Review </c:v>
                </c:pt>
              </c:strCache>
            </c:strRef>
          </c:tx>
          <c:spPr>
            <a:solidFill>
              <a:srgbClr val="134C7B"/>
            </a:solidFill>
            <a:ln>
              <a:noFill/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A04-42EE-A6F7-2B5F2939A4F9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A04-42EE-A6F7-2B5F2939A4F9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463-4114-9F5E-4D10D2763DE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Dec-21</c:v>
                </c:pt>
                <c:pt idx="1">
                  <c:v>Dec-22 </c:v>
                </c:pt>
                <c:pt idx="2">
                  <c:v>Dec-23</c:v>
                </c:pt>
                <c:pt idx="3">
                  <c:v>Dec-25</c:v>
                </c:pt>
              </c:strCache>
            </c:strRef>
          </c:cat>
          <c:val>
            <c:numRef>
              <c:f>Sheet1!$B$2:$B$4</c:f>
              <c:numCache>
                <c:formatCode>#,##0</c:formatCode>
                <c:ptCount val="3"/>
                <c:pt idx="0">
                  <c:v>25</c:v>
                </c:pt>
                <c:pt idx="1">
                  <c:v>17</c:v>
                </c:pt>
                <c:pt idx="2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A04-42EE-A6F7-2B5F2939A4F9}"/>
            </c:ext>
          </c:extLst>
        </c:ser>
        <c:ser>
          <c:idx val="11"/>
          <c:order val="2"/>
          <c:tx>
            <c:strRef>
              <c:f>Sheet1!$C$1</c:f>
              <c:strCache>
                <c:ptCount val="1"/>
                <c:pt idx="0">
                  <c:v>Quality of Review - General  </c:v>
                </c:pt>
              </c:strCache>
            </c:strRef>
          </c:tx>
          <c:spPr>
            <a:solidFill>
              <a:srgbClr val="1A67A6"/>
            </a:solidFill>
            <a:ln>
              <a:noFill/>
            </a:ln>
            <a:effectLst/>
          </c:spPr>
          <c:invertIfNegative val="0"/>
          <c:dLbls>
            <c:dLbl>
              <c:idx val="3"/>
              <c:spPr>
                <a:solidFill>
                  <a:srgbClr val="1A67A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b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132C-408B-8EC6-7524094939C2}"/>
                </c:ext>
              </c:extLst>
            </c:dLbl>
            <c:spPr>
              <a:solidFill>
                <a:srgbClr val="175C95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b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Dec-21</c:v>
                </c:pt>
                <c:pt idx="1">
                  <c:v>Dec-22 </c:v>
                </c:pt>
                <c:pt idx="2">
                  <c:v>Dec-23</c:v>
                </c:pt>
                <c:pt idx="3">
                  <c:v>Dec-25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3" formatCode="#,##0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001-4A87-9B93-AD638A77E22F}"/>
            </c:ext>
          </c:extLst>
        </c:ser>
        <c:ser>
          <c:idx val="12"/>
          <c:order val="3"/>
          <c:tx>
            <c:strRef>
              <c:f>Sheet1!$D$1</c:f>
              <c:strCache>
                <c:ptCount val="1"/>
                <c:pt idx="0">
                  <c:v>Quality of Review - Inconsistency </c:v>
                </c:pt>
              </c:strCache>
            </c:strRef>
          </c:tx>
          <c:spPr>
            <a:solidFill>
              <a:srgbClr val="278BD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Dec-21</c:v>
                </c:pt>
                <c:pt idx="1">
                  <c:v>Dec-22 </c:v>
                </c:pt>
                <c:pt idx="2">
                  <c:v>Dec-23</c:v>
                </c:pt>
                <c:pt idx="3">
                  <c:v>Dec-25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3" formatCode="#,##0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001-4A87-9B93-AD638A77E22F}"/>
            </c:ext>
          </c:extLst>
        </c:ser>
        <c:ser>
          <c:idx val="7"/>
          <c:order val="4"/>
          <c:tx>
            <c:strRef>
              <c:f>Sheet1!$F$1</c:f>
              <c:strCache>
                <c:ptCount val="1"/>
                <c:pt idx="0">
                  <c:v>ETHOS-Related</c:v>
                </c:pt>
              </c:strCache>
            </c:strRef>
          </c:tx>
          <c:spPr>
            <a:solidFill>
              <a:srgbClr val="462E5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Dec-21</c:v>
                </c:pt>
                <c:pt idx="1">
                  <c:v>Dec-22 </c:v>
                </c:pt>
                <c:pt idx="2">
                  <c:v>Dec-23</c:v>
                </c:pt>
                <c:pt idx="3">
                  <c:v>Dec-25</c:v>
                </c:pt>
              </c:strCache>
            </c:strRef>
          </c:cat>
          <c:val>
            <c:numRef>
              <c:f>Sheet1!$F$2:$F$5</c:f>
              <c:numCache>
                <c:formatCode>#,##0</c:formatCode>
                <c:ptCount val="4"/>
                <c:pt idx="0">
                  <c:v>18</c:v>
                </c:pt>
                <c:pt idx="1">
                  <c:v>8</c:v>
                </c:pt>
                <c:pt idx="2">
                  <c:v>15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A04-42EE-A6F7-2B5F2939A4F9}"/>
            </c:ext>
          </c:extLst>
        </c:ser>
        <c:ser>
          <c:idx val="0"/>
          <c:order val="5"/>
          <c:tx>
            <c:strRef>
              <c:f>Sheet1!$G$1</c:f>
              <c:strCache>
                <c:ptCount val="1"/>
                <c:pt idx="0">
                  <c:v>Staff Support and Accessibility </c:v>
                </c:pt>
              </c:strCache>
            </c:strRef>
          </c:tx>
          <c:spPr>
            <a:solidFill>
              <a:srgbClr val="176F6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Dec-21</c:v>
                </c:pt>
                <c:pt idx="1">
                  <c:v>Dec-22 </c:v>
                </c:pt>
                <c:pt idx="2">
                  <c:v>Dec-23</c:v>
                </c:pt>
                <c:pt idx="3">
                  <c:v>Dec-25</c:v>
                </c:pt>
              </c:strCache>
            </c:strRef>
          </c:cat>
          <c:val>
            <c:numRef>
              <c:f>Sheet1!$G$2:$G$5</c:f>
              <c:numCache>
                <c:formatCode>#,##0</c:formatCode>
                <c:ptCount val="4"/>
                <c:pt idx="0">
                  <c:v>18</c:v>
                </c:pt>
                <c:pt idx="1">
                  <c:v>11</c:v>
                </c:pt>
                <c:pt idx="2">
                  <c:v>19</c:v>
                </c:pt>
                <c:pt idx="3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A04-42EE-A6F7-2B5F2939A4F9}"/>
            </c:ext>
          </c:extLst>
        </c:ser>
        <c:ser>
          <c:idx val="3"/>
          <c:order val="6"/>
          <c:tx>
            <c:strRef>
              <c:f>Sheet1!$H$1</c:f>
              <c:strCache>
                <c:ptCount val="1"/>
                <c:pt idx="0">
                  <c:v>Quality of Tools and Resources</c:v>
                </c:pt>
              </c:strCache>
            </c:strRef>
          </c:tx>
          <c:spPr>
            <a:solidFill>
              <a:srgbClr val="C898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Dec-21</c:v>
                </c:pt>
                <c:pt idx="1">
                  <c:v>Dec-22 </c:v>
                </c:pt>
                <c:pt idx="2">
                  <c:v>Dec-23</c:v>
                </c:pt>
                <c:pt idx="3">
                  <c:v>Dec-25</c:v>
                </c:pt>
              </c:strCache>
            </c:strRef>
          </c:cat>
          <c:val>
            <c:numRef>
              <c:f>Sheet1!$H$2:$H$5</c:f>
              <c:numCache>
                <c:formatCode>#,##0</c:formatCode>
                <c:ptCount val="4"/>
                <c:pt idx="0">
                  <c:v>13</c:v>
                </c:pt>
                <c:pt idx="1">
                  <c:v>12</c:v>
                </c:pt>
                <c:pt idx="2">
                  <c:v>10</c:v>
                </c:pt>
                <c:pt idx="3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A04-42EE-A6F7-2B5F2939A4F9}"/>
            </c:ext>
          </c:extLst>
        </c:ser>
        <c:ser>
          <c:idx val="5"/>
          <c:order val="7"/>
          <c:tx>
            <c:strRef>
              <c:f>Sheet1!$I$1</c:f>
              <c:strCache>
                <c:ptCount val="1"/>
                <c:pt idx="0">
                  <c:v>Process/Tools Not Suited to Type of Research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Dec-21</c:v>
                </c:pt>
                <c:pt idx="1">
                  <c:v>Dec-22 </c:v>
                </c:pt>
                <c:pt idx="2">
                  <c:v>Dec-23</c:v>
                </c:pt>
                <c:pt idx="3">
                  <c:v>Dec-25</c:v>
                </c:pt>
              </c:strCache>
            </c:strRef>
          </c:cat>
          <c:val>
            <c:numRef>
              <c:f>Sheet1!$I$2:$I$5</c:f>
              <c:numCache>
                <c:formatCode>#,##0</c:formatCode>
                <c:ptCount val="4"/>
                <c:pt idx="0">
                  <c:v>11</c:v>
                </c:pt>
                <c:pt idx="1">
                  <c:v>9</c:v>
                </c:pt>
                <c:pt idx="2">
                  <c:v>13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5A04-42EE-A6F7-2B5F2939A4F9}"/>
            </c:ext>
          </c:extLst>
        </c:ser>
        <c:ser>
          <c:idx val="4"/>
          <c:order val="8"/>
          <c:tx>
            <c:strRef>
              <c:f>Sheet1!$J$1</c:f>
              <c:strCache>
                <c:ptCount val="1"/>
                <c:pt idx="0">
                  <c:v>Lack of Clarity re: Request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Dec-21</c:v>
                </c:pt>
                <c:pt idx="1">
                  <c:v>Dec-22 </c:v>
                </c:pt>
                <c:pt idx="2">
                  <c:v>Dec-23</c:v>
                </c:pt>
                <c:pt idx="3">
                  <c:v>Dec-25</c:v>
                </c:pt>
              </c:strCache>
            </c:strRef>
          </c:cat>
          <c:val>
            <c:numRef>
              <c:f>Sheet1!$J$2:$J$5</c:f>
              <c:numCache>
                <c:formatCode>#,##0</c:formatCode>
                <c:ptCount val="4"/>
                <c:pt idx="0">
                  <c:v>10</c:v>
                </c:pt>
                <c:pt idx="1">
                  <c:v>16</c:v>
                </c:pt>
                <c:pt idx="2">
                  <c:v>21</c:v>
                </c:pt>
                <c:pt idx="3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5A04-42EE-A6F7-2B5F2939A4F9}"/>
            </c:ext>
          </c:extLst>
        </c:ser>
        <c:ser>
          <c:idx val="6"/>
          <c:order val="9"/>
          <c:tx>
            <c:strRef>
              <c:f>Sheet1!$K$1</c:f>
              <c:strCache>
                <c:ptCount val="1"/>
                <c:pt idx="0">
                  <c:v>Ancillary Review Process</c:v>
                </c:pt>
              </c:strCache>
            </c:strRef>
          </c:tx>
          <c:spPr>
            <a:solidFill>
              <a:srgbClr val="B1496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Dec-21</c:v>
                </c:pt>
                <c:pt idx="1">
                  <c:v>Dec-22 </c:v>
                </c:pt>
                <c:pt idx="2">
                  <c:v>Dec-23</c:v>
                </c:pt>
                <c:pt idx="3">
                  <c:v>Dec-25</c:v>
                </c:pt>
              </c:strCache>
            </c:strRef>
          </c:cat>
          <c:val>
            <c:numRef>
              <c:f>Sheet1!$K$2:$K$5</c:f>
              <c:numCache>
                <c:formatCode>#,##0</c:formatCode>
                <c:ptCount val="4"/>
                <c:pt idx="0">
                  <c:v>7</c:v>
                </c:pt>
                <c:pt idx="1">
                  <c:v>13</c:v>
                </c:pt>
                <c:pt idx="2">
                  <c:v>19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5A04-42EE-A6F7-2B5F2939A4F9}"/>
            </c:ext>
          </c:extLst>
        </c:ser>
        <c:ser>
          <c:idx val="1"/>
          <c:order val="10"/>
          <c:tx>
            <c:strRef>
              <c:f>Sheet1!$L$1</c:f>
              <c:strCache>
                <c:ptCount val="1"/>
                <c:pt idx="0">
                  <c:v>Other </c:v>
                </c:pt>
              </c:strCache>
            </c:strRef>
          </c:tx>
          <c:spPr>
            <a:solidFill>
              <a:srgbClr val="FFCC6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Dec-21</c:v>
                </c:pt>
                <c:pt idx="1">
                  <c:v>Dec-22 </c:v>
                </c:pt>
                <c:pt idx="2">
                  <c:v>Dec-23</c:v>
                </c:pt>
                <c:pt idx="3">
                  <c:v>Dec-25</c:v>
                </c:pt>
              </c:strCache>
            </c:strRef>
          </c:cat>
          <c:val>
            <c:numRef>
              <c:f>Sheet1!$L$2:$L$5</c:f>
              <c:numCache>
                <c:formatCode>#,##0</c:formatCode>
                <c:ptCount val="4"/>
                <c:pt idx="0">
                  <c:v>4</c:v>
                </c:pt>
                <c:pt idx="1">
                  <c:v>2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5A04-42EE-A6F7-2B5F2939A4F9}"/>
            </c:ext>
          </c:extLst>
        </c:ser>
        <c:ser>
          <c:idx val="9"/>
          <c:order val="11"/>
          <c:tx>
            <c:strRef>
              <c:f>Sheet1!$M$1</c:f>
              <c:strCache>
                <c:ptCount val="1"/>
                <c:pt idx="0">
                  <c:v>Reliance Process-Related</c:v>
                </c:pt>
              </c:strCache>
            </c:strRef>
          </c:tx>
          <c:spPr>
            <a:solidFill>
              <a:srgbClr val="134C7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Dec-21</c:v>
                </c:pt>
                <c:pt idx="1">
                  <c:v>Dec-22 </c:v>
                </c:pt>
                <c:pt idx="2">
                  <c:v>Dec-23</c:v>
                </c:pt>
                <c:pt idx="3">
                  <c:v>Dec-25</c:v>
                </c:pt>
              </c:strCache>
            </c:strRef>
          </c:cat>
          <c:val>
            <c:numRef>
              <c:f>Sheet1!$M$2:$M$5</c:f>
              <c:numCache>
                <c:formatCode>#,##0</c:formatCode>
                <c:ptCount val="4"/>
                <c:pt idx="1">
                  <c:v>5</c:v>
                </c:pt>
                <c:pt idx="2">
                  <c:v>5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5A04-42EE-A6F7-2B5F2939A4F9}"/>
            </c:ext>
          </c:extLst>
        </c:ser>
        <c:ser>
          <c:idx val="2"/>
          <c:order val="12"/>
          <c:tx>
            <c:strRef>
              <c:f>Sheet1!$N$1</c:f>
              <c:strCache>
                <c:ptCount val="1"/>
                <c:pt idx="0">
                  <c:v>Unpredictable Timelines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Dec-21</c:v>
                </c:pt>
                <c:pt idx="1">
                  <c:v>Dec-22 </c:v>
                </c:pt>
                <c:pt idx="2">
                  <c:v>Dec-23</c:v>
                </c:pt>
                <c:pt idx="3">
                  <c:v>Dec-25</c:v>
                </c:pt>
              </c:strCache>
            </c:strRef>
          </c:cat>
          <c:val>
            <c:numRef>
              <c:f>Sheet1!$N$2:$N$5</c:f>
              <c:numCache>
                <c:formatCode>General</c:formatCode>
                <c:ptCount val="4"/>
                <c:pt idx="2" formatCode="#,##0">
                  <c:v>5</c:v>
                </c:pt>
                <c:pt idx="3" formatCode="#,##0">
                  <c:v>6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F-5A04-42EE-A6F7-2B5F2939A4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410517200"/>
        <c:axId val="410517984"/>
        <c:extLst/>
      </c:barChart>
      <c:catAx>
        <c:axId val="41051720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Month/Year Survey Sent</a:t>
                </a:r>
              </a:p>
            </c:rich>
          </c:tx>
          <c:layout>
            <c:manualLayout>
              <c:xMode val="edge"/>
              <c:yMode val="edge"/>
              <c:x val="9.317812402515311E-3"/>
              <c:y val="0.2579796020030937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0517984"/>
        <c:crosses val="autoZero"/>
        <c:auto val="1"/>
        <c:lblAlgn val="ctr"/>
        <c:lblOffset val="100"/>
        <c:noMultiLvlLbl val="0"/>
      </c:catAx>
      <c:valAx>
        <c:axId val="410517984"/>
        <c:scaling>
          <c:orientation val="minMax"/>
          <c:max val="1"/>
          <c:min val="0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% of Survey Respondents</a:t>
                </a:r>
              </a:p>
            </c:rich>
          </c:tx>
          <c:layout>
            <c:manualLayout>
              <c:xMode val="edge"/>
              <c:yMode val="edge"/>
              <c:x val="0.44604824640913882"/>
              <c:y val="0.7434718355318704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out"/>
        <c:minorTickMark val="out"/>
        <c:tickLblPos val="nextTo"/>
        <c:spPr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0517200"/>
        <c:crosses val="autoZero"/>
        <c:crossBetween val="between"/>
        <c:majorUnit val="0.1"/>
        <c:minorUnit val="5.000000000000001E-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2086535354251888E-2"/>
          <c:y val="0.79950841021932961"/>
          <c:w val="0.90438634172229959"/>
          <c:h val="0.1866198888152220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94000">
          <a:schemeClr val="accent3">
            <a:lumMod val="5000"/>
            <a:lumOff val="95000"/>
          </a:schemeClr>
        </a:gs>
        <a:gs pos="100000">
          <a:schemeClr val="accent3">
            <a:lumMod val="45000"/>
            <a:lumOff val="55000"/>
          </a:schemeClr>
        </a:gs>
        <a:gs pos="99000">
          <a:schemeClr val="bg1">
            <a:lumMod val="85000"/>
          </a:schemeClr>
        </a:gs>
        <a:gs pos="100000">
          <a:schemeClr val="accent3">
            <a:lumMod val="30000"/>
            <a:lumOff val="70000"/>
          </a:schemeClr>
        </a:gs>
      </a:gsLst>
      <a:lin ang="2700000" scaled="1"/>
      <a:tileRect/>
    </a:gradFill>
    <a:ln>
      <a:solidFill>
        <a:schemeClr val="bg1">
          <a:lumMod val="85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indent="0" algn="l">
              <a:buNone/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050" b="1" i="0" u="none" strike="noStrike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Chart 2: Survey Respondent Roles &amp; Response Rate </a:t>
            </a:r>
          </a:p>
        </c:rich>
      </c:tx>
      <c:layout>
        <c:manualLayout>
          <c:xMode val="edge"/>
          <c:yMode val="edge"/>
          <c:x val="6.15998886437269E-5"/>
          <c:y val="5.5075607533822714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indent="0" algn="l">
            <a:buNone/>
            <a:defRPr sz="105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5038420494251962E-2"/>
          <c:y val="0.24066796337957755"/>
          <c:w val="0.70500389998788782"/>
          <c:h val="0.6049278796827560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Principal Investigator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Sheet1!$B$2:$B$8</c:f>
              <c:numCache>
                <c:formatCode>#,##0</c:formatCode>
                <c:ptCount val="7"/>
                <c:pt idx="0">
                  <c:v>86</c:v>
                </c:pt>
                <c:pt idx="1">
                  <c:v>80</c:v>
                </c:pt>
                <c:pt idx="2">
                  <c:v>93</c:v>
                </c:pt>
                <c:pt idx="3">
                  <c:v>89</c:v>
                </c:pt>
                <c:pt idx="4">
                  <c:v>84</c:v>
                </c:pt>
                <c:pt idx="5">
                  <c:v>107</c:v>
                </c:pt>
                <c:pt idx="6">
                  <c:v>102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79-4D16-A24A-E0627EFE600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Advisor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4"/>
              <c:layout>
                <c:manualLayout>
                  <c:x val="0"/>
                  <c:y val="5.052080184070658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434-4712-B554-11B64CDB316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Sheet1!$C$2:$C$8</c:f>
              <c:numCache>
                <c:formatCode>#,##0</c:formatCode>
                <c:ptCount val="7"/>
                <c:pt idx="0">
                  <c:v>3</c:v>
                </c:pt>
                <c:pt idx="1">
                  <c:v>3</c:v>
                </c:pt>
                <c:pt idx="2">
                  <c:v>5</c:v>
                </c:pt>
                <c:pt idx="3">
                  <c:v>4</c:v>
                </c:pt>
                <c:pt idx="4">
                  <c:v>2</c:v>
                </c:pt>
                <c:pt idx="5">
                  <c:v>4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779-4D16-A24A-E0627EFE600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Student Investigator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dLbl>
              <c:idx val="4"/>
              <c:layout>
                <c:manualLayout>
                  <c:x val="-7.6321638173192771E-17"/>
                  <c:y val="-5.0520801840708441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434-4712-B554-11B64CDB316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Sheet1!$D$2:$D$8</c:f>
              <c:numCache>
                <c:formatCode>#,##0</c:formatCode>
                <c:ptCount val="7"/>
                <c:pt idx="0">
                  <c:v>27</c:v>
                </c:pt>
                <c:pt idx="1">
                  <c:v>22</c:v>
                </c:pt>
                <c:pt idx="2">
                  <c:v>31</c:v>
                </c:pt>
                <c:pt idx="3">
                  <c:v>30</c:v>
                </c:pt>
                <c:pt idx="4">
                  <c:v>11</c:v>
                </c:pt>
                <c:pt idx="5">
                  <c:v>38</c:v>
                </c:pt>
                <c:pt idx="6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779-4D16-A24A-E0627EFE6006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Study Coordinator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Sheet1!$E$2:$E$8</c:f>
              <c:numCache>
                <c:formatCode>#,##0</c:formatCode>
                <c:ptCount val="7"/>
                <c:pt idx="0">
                  <c:v>38</c:v>
                </c:pt>
                <c:pt idx="1">
                  <c:v>45</c:v>
                </c:pt>
                <c:pt idx="2">
                  <c:v>43</c:v>
                </c:pt>
                <c:pt idx="3">
                  <c:v>48</c:v>
                </c:pt>
                <c:pt idx="4">
                  <c:v>48</c:v>
                </c:pt>
                <c:pt idx="5">
                  <c:v>57</c:v>
                </c:pt>
                <c:pt idx="6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779-4D16-A24A-E0627EFE6006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Sheet1!$F$2:$F$8</c:f>
              <c:numCache>
                <c:formatCode>#,##0</c:formatCode>
                <c:ptCount val="7"/>
                <c:pt idx="0">
                  <c:v>25</c:v>
                </c:pt>
                <c:pt idx="1">
                  <c:v>35</c:v>
                </c:pt>
                <c:pt idx="2">
                  <c:v>27</c:v>
                </c:pt>
                <c:pt idx="3">
                  <c:v>37</c:v>
                </c:pt>
                <c:pt idx="4">
                  <c:v>39</c:v>
                </c:pt>
                <c:pt idx="5">
                  <c:v>44</c:v>
                </c:pt>
                <c:pt idx="6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779-4D16-A24A-E0627EFE6006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TOTAL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1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Sheet1!$G$2:$G$8</c:f>
              <c:numCache>
                <c:formatCode>#,##0</c:formatCode>
                <c:ptCount val="7"/>
                <c:pt idx="0">
                  <c:v>179</c:v>
                </c:pt>
                <c:pt idx="1">
                  <c:v>185</c:v>
                </c:pt>
                <c:pt idx="2">
                  <c:v>199</c:v>
                </c:pt>
                <c:pt idx="3">
                  <c:v>208</c:v>
                </c:pt>
                <c:pt idx="4">
                  <c:v>184</c:v>
                </c:pt>
                <c:pt idx="5">
                  <c:v>250</c:v>
                </c:pt>
                <c:pt idx="6">
                  <c:v>217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D779-4D16-A24A-E0627EFE60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410517200"/>
        <c:axId val="410517984"/>
      </c:barChart>
      <c:lineChart>
        <c:grouping val="standard"/>
        <c:varyColors val="0"/>
        <c:ser>
          <c:idx val="6"/>
          <c:order val="6"/>
          <c:tx>
            <c:strRef>
              <c:f>Sheet1!$H$1</c:f>
              <c:strCache>
                <c:ptCount val="1"/>
                <c:pt idx="0">
                  <c:v>Response Rate
(Right Axis)</c:v>
                </c:pt>
              </c:strCache>
            </c:strRef>
          </c:tx>
          <c:spPr>
            <a:ln w="31750" cap="rnd">
              <a:solidFill>
                <a:schemeClr val="bg1">
                  <a:lumMod val="85000"/>
                </a:schemeClr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chemeClr val="bg1">
                  <a:lumMod val="85000"/>
                </a:schemeClr>
              </a:solidFill>
              <a:ln w="12700">
                <a:solidFill>
                  <a:schemeClr val="lt2"/>
                </a:solidFill>
                <a:round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Sheet1!$H$2:$H$8</c:f>
              <c:numCache>
                <c:formatCode>0.0%</c:formatCode>
                <c:ptCount val="7"/>
                <c:pt idx="0">
                  <c:v>1.8688661515974106E-2</c:v>
                </c:pt>
                <c:pt idx="1">
                  <c:v>1.9315097097515138E-2</c:v>
                </c:pt>
                <c:pt idx="2">
                  <c:v>2.3061768455209179E-2</c:v>
                </c:pt>
                <c:pt idx="3">
                  <c:v>1.9356039456541969E-2</c:v>
                </c:pt>
                <c:pt idx="4">
                  <c:v>1.6113495052106137E-2</c:v>
                </c:pt>
                <c:pt idx="5">
                  <c:v>1.7999999999999999E-2</c:v>
                </c:pt>
                <c:pt idx="6">
                  <c:v>1.4E-2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D779-4D16-A24A-E0627EFE60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41805568"/>
        <c:axId val="641803928"/>
      </c:lineChart>
      <c:catAx>
        <c:axId val="4105172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Month/Year </a:t>
                </a:r>
                <a:r>
                  <a:rPr lang="en-US" sz="600" baseline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Survey Sent</a:t>
                </a:r>
                <a:endParaRPr lang="en-US" sz="6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c:rich>
          </c:tx>
          <c:layout>
            <c:manualLayout>
              <c:xMode val="edge"/>
              <c:yMode val="edge"/>
              <c:x val="0.42880313559353983"/>
              <c:y val="0.9309545867718441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0517984"/>
        <c:crosses val="autoZero"/>
        <c:auto val="1"/>
        <c:lblAlgn val="ctr"/>
        <c:lblOffset val="100"/>
        <c:noMultiLvlLbl val="0"/>
      </c:catAx>
      <c:valAx>
        <c:axId val="410517984"/>
        <c:scaling>
          <c:orientation val="minMax"/>
          <c:max val="3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# of Survey Respondents</a:t>
                </a:r>
              </a:p>
            </c:rich>
          </c:tx>
          <c:layout>
            <c:manualLayout>
              <c:xMode val="edge"/>
              <c:yMode val="edge"/>
              <c:x val="7.8363614579906819E-3"/>
              <c:y val="0.2840568649862604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out"/>
        <c:minorTickMark val="out"/>
        <c:tickLblPos val="nextTo"/>
        <c:spPr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0517200"/>
        <c:crosses val="autoZero"/>
        <c:crossBetween val="between"/>
        <c:majorUnit val="50"/>
        <c:minorUnit val="25"/>
      </c:valAx>
      <c:valAx>
        <c:axId val="641803928"/>
        <c:scaling>
          <c:orientation val="minMax"/>
          <c:max val="0.25"/>
          <c:min val="0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Survey Response Rate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1805568"/>
        <c:crosses val="max"/>
        <c:crossBetween val="between"/>
        <c:majorUnit val="5.000000000000001E-2"/>
        <c:minorUnit val="1.0000000000000002E-2"/>
      </c:valAx>
      <c:catAx>
        <c:axId val="64180556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4180392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r"/>
      <c:legendEntry>
        <c:idx val="3"/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rgbClr val="11426A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86683266404984771"/>
          <c:y val="2.7854077968608674E-2"/>
          <c:w val="0.13316733595015226"/>
          <c:h val="0.866927340057402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7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94000">
          <a:schemeClr val="accent3">
            <a:lumMod val="5000"/>
            <a:lumOff val="95000"/>
          </a:schemeClr>
        </a:gs>
        <a:gs pos="100000">
          <a:schemeClr val="accent3">
            <a:lumMod val="45000"/>
            <a:lumOff val="55000"/>
          </a:schemeClr>
        </a:gs>
        <a:gs pos="99000">
          <a:schemeClr val="bg1">
            <a:lumMod val="85000"/>
          </a:schemeClr>
        </a:gs>
        <a:gs pos="100000">
          <a:schemeClr val="accent3">
            <a:lumMod val="30000"/>
            <a:lumOff val="70000"/>
          </a:schemeClr>
        </a:gs>
      </a:gsLst>
      <a:lin ang="2700000" scaled="1"/>
      <a:tileRect/>
    </a:gradFill>
    <a:ln>
      <a:solidFill>
        <a:schemeClr val="bg1">
          <a:lumMod val="85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indent="0" algn="l">
              <a:buNone/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050" b="1" i="0" u="none" strike="noStrike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Chart 3: Type of Research Supported/Conducted</a:t>
            </a:r>
          </a:p>
        </c:rich>
      </c:tx>
      <c:layout>
        <c:manualLayout>
          <c:xMode val="edge"/>
          <c:yMode val="edge"/>
          <c:x val="6.1569277751325797E-5"/>
          <c:y val="1.10479763553674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indent="0" algn="l">
            <a:buNone/>
            <a:defRPr sz="105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5038420494251962E-2"/>
          <c:y val="0.152537324693691"/>
          <c:w val="0.66540791698819501"/>
          <c:h val="0.6770087080716789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Biomedical -  GTMR research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D0F1D733-5BE1-3847-9A82-A8755B795D36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65D67F8B-DA37-994F-853F-530F8691F6CD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0BDC-4829-A8DE-6A6634BE9FD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FA706179-E7BA-8543-9D10-A497CA424A76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5EFD4CC3-9F28-3C40-8689-8C1DA7664C1F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0BDC-4829-A8DE-6A6634BE9FD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ABEEE162-294A-A648-9315-9A5888B4B077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B4324B7F-CFC0-8B4D-B55C-3600C62126C6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0BDC-4829-A8DE-6A6634BE9FDD}"/>
                </c:ext>
              </c:extLst>
            </c:dLbl>
            <c:dLbl>
              <c:idx val="3"/>
              <c:tx>
                <c:rich>
                  <a:bodyPr rot="0" spcFirstLastPara="1" vertOverflow="ellipsis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8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F8BE8C1-171C-1244-B1E0-DAD3A12BA336}" type="CELLRANGE">
                      <a:rPr lang="en-US"/>
                      <a:pPr>
                        <a:defRPr sz="800" b="1">
                          <a:solidFill>
                            <a:schemeClr val="bg1"/>
                          </a:solidFill>
                        </a:defRPr>
                      </a:pPr>
                      <a:t>[CELLRANGE]</a:t>
                    </a:fld>
                    <a:r>
                      <a:rPr lang="en-US" baseline="0"/>
                      <a:t>, </a:t>
                    </a:r>
                    <a:fld id="{ED8BA585-C735-034B-85A6-B55F183AEDB7}" type="VALUE">
                      <a:rPr lang="en-US" baseline="0"/>
                      <a:pPr>
                        <a:defRPr sz="800" b="1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0BDC-4829-A8DE-6A6634BE9FDD}"/>
                </c:ext>
              </c:extLst>
            </c:dLbl>
            <c:dLbl>
              <c:idx val="4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8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92AF435-AEFA-9942-8BA8-CBCB85009E49}" type="CELLRANGE">
                      <a:rPr lang="en-US" baseline="0" dirty="0">
                        <a:solidFill>
                          <a:schemeClr val="bg1"/>
                        </a:solidFill>
                      </a:rPr>
                      <a:pPr>
                        <a:defRPr sz="800" b="1">
                          <a:solidFill>
                            <a:schemeClr val="bg1"/>
                          </a:solidFill>
                        </a:defRPr>
                      </a:pPr>
                      <a:t>[CELLRANGE]</a:t>
                    </a:fld>
                    <a:r>
                      <a:rPr lang="en-US" baseline="0" dirty="0">
                        <a:solidFill>
                          <a:schemeClr val="bg1"/>
                        </a:solidFill>
                      </a:rPr>
                      <a:t>, </a:t>
                    </a:r>
                    <a:fld id="{4604EDDD-0D64-BA4E-9133-3779D89873CF}" type="VALUE">
                      <a:rPr lang="en-US" baseline="0" dirty="0">
                        <a:solidFill>
                          <a:schemeClr val="bg1"/>
                        </a:solidFill>
                      </a:rPr>
                      <a:pPr>
                        <a:defRPr sz="800" b="1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endParaRPr lang="en-US" baseline="0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5010486382794214E-2"/>
                      <c:h val="0.10830291245094033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A732-46A7-82A8-E4653E80D0D7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62CDCE31-5920-D240-A17C-916310BB58D7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84FF1F91-4D41-EB4B-9D8D-7CFAF9F393E9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A732-46A7-82A8-E4653E80D0D7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E43E7D57-4819-BC43-9228-BEE390130874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77793D1D-A7CB-3C4E-8E52-384528D001A3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2E6F-4046-AC55-596C133A795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Sheet1!$B$2:$B$8</c:f>
              <c:numCache>
                <c:formatCode>#,##0</c:formatCode>
                <c:ptCount val="7"/>
                <c:pt idx="0">
                  <c:v>36</c:v>
                </c:pt>
                <c:pt idx="1">
                  <c:v>38</c:v>
                </c:pt>
                <c:pt idx="2">
                  <c:v>34</c:v>
                </c:pt>
                <c:pt idx="3">
                  <c:v>44</c:v>
                </c:pt>
                <c:pt idx="4">
                  <c:v>37</c:v>
                </c:pt>
                <c:pt idx="5">
                  <c:v>51</c:v>
                </c:pt>
                <c:pt idx="6">
                  <c:v>46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Sheet1!$J$2:$J$15</c15:f>
                <c15:dlblRangeCache>
                  <c:ptCount val="14"/>
                  <c:pt idx="0">
                    <c:v>20%</c:v>
                  </c:pt>
                  <c:pt idx="1">
                    <c:v>21%</c:v>
                  </c:pt>
                  <c:pt idx="2">
                    <c:v>17%</c:v>
                  </c:pt>
                  <c:pt idx="3">
                    <c:v>21%</c:v>
                  </c:pt>
                  <c:pt idx="4">
                    <c:v>20%</c:v>
                  </c:pt>
                  <c:pt idx="5">
                    <c:v>20%</c:v>
                  </c:pt>
                  <c:pt idx="6">
                    <c:v>21%</c:v>
                  </c:pt>
                  <c:pt idx="7">
                    <c:v>#DIV/0!</c:v>
                  </c:pt>
                  <c:pt idx="8">
                    <c:v>#DIV/0!</c:v>
                  </c:pt>
                  <c:pt idx="9">
                    <c:v>#DIV/0!</c:v>
                  </c:pt>
                  <c:pt idx="10">
                    <c:v>#DIV/0!</c:v>
                  </c:pt>
                  <c:pt idx="11">
                    <c:v>#DIV/0!</c:v>
                  </c:pt>
                  <c:pt idx="12">
                    <c:v>#DIV/0!</c:v>
                  </c:pt>
                  <c:pt idx="13">
                    <c:v>#DIV/0!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0-0BDC-4829-A8DE-6A6634BE9FD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Biomedical - MR research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32C1E2CB-2442-5C42-AF0F-11F3777C14EF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3AE8C3DA-B126-F44A-95EC-C00FDE4453DA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1-0BDC-4829-A8DE-6A6634BE9FD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EB6C086C-1E09-3E42-A15C-0C06E56B2FB9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3BB5B636-2345-224C-A9A8-050282C293B8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2-0BDC-4829-A8DE-6A6634BE9FD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EED8EB19-45C5-7448-91F3-BD68341BDF72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9F7D86D4-F5A0-3942-A611-57E8E3CC83BB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3-0BDC-4829-A8DE-6A6634BE9FD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CFE4B0FE-ABD2-614B-AE3B-C1452FCCB56B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B3E44792-DB58-E740-AAAA-8CAB72FDBD6B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4-0BDC-4829-A8DE-6A6634BE9FD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B1DC1955-8C05-284D-81B6-B3FD2D70CEF7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977CA283-6F93-9546-9495-6C770E948F32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A732-46A7-82A8-E4653E80D0D7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FF5D6E8F-46C6-1745-ACAB-AC042B35F746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2A1565CD-004B-174D-A17D-A78351FC480B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A732-46A7-82A8-E4653E80D0D7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50A0BC2C-1420-724C-B68C-19C886BE9978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C80A0DA3-EDC4-E345-9F0C-228AFA693149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2E6F-4046-AC55-596C133A795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Sheet1!$C$2:$C$8</c:f>
              <c:numCache>
                <c:formatCode>#,##0</c:formatCode>
                <c:ptCount val="7"/>
                <c:pt idx="0">
                  <c:v>33</c:v>
                </c:pt>
                <c:pt idx="1">
                  <c:v>47</c:v>
                </c:pt>
                <c:pt idx="2">
                  <c:v>42</c:v>
                </c:pt>
                <c:pt idx="3">
                  <c:v>48</c:v>
                </c:pt>
                <c:pt idx="4">
                  <c:v>49</c:v>
                </c:pt>
                <c:pt idx="5">
                  <c:v>52</c:v>
                </c:pt>
                <c:pt idx="6">
                  <c:v>38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Sheet1!$K$2:$K$15</c15:f>
                <c15:dlblRangeCache>
                  <c:ptCount val="14"/>
                  <c:pt idx="0">
                    <c:v>18%</c:v>
                  </c:pt>
                  <c:pt idx="1">
                    <c:v>25%</c:v>
                  </c:pt>
                  <c:pt idx="2">
                    <c:v>21%</c:v>
                  </c:pt>
                  <c:pt idx="3">
                    <c:v>23%</c:v>
                  </c:pt>
                  <c:pt idx="4">
                    <c:v>26%</c:v>
                  </c:pt>
                  <c:pt idx="5">
                    <c:v>20%</c:v>
                  </c:pt>
                  <c:pt idx="6">
                    <c:v>17%</c:v>
                  </c:pt>
                  <c:pt idx="7">
                    <c:v>#DIV/0!</c:v>
                  </c:pt>
                  <c:pt idx="8">
                    <c:v>#DIV/0!</c:v>
                  </c:pt>
                  <c:pt idx="9">
                    <c:v>#DIV/0!</c:v>
                  </c:pt>
                  <c:pt idx="10">
                    <c:v>#DIV/0!</c:v>
                  </c:pt>
                  <c:pt idx="11">
                    <c:v>#DIV/0!</c:v>
                  </c:pt>
                  <c:pt idx="12">
                    <c:v>#DIV/0!</c:v>
                  </c:pt>
                  <c:pt idx="13">
                    <c:v>#DIV/0!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1-0BDC-4829-A8DE-6A6634BE9FD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Both Biomedical and Social Behavioral - GTMR Research</c:v>
                </c:pt>
              </c:strCache>
            </c:strRef>
          </c:tx>
          <c:spPr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DD83F17A-E276-0247-AD5A-7A304464A539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A0103955-176B-BF4D-A493-17E1FB9D347F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7-0BDC-4829-A8DE-6A6634BE9FDD}"/>
                </c:ext>
              </c:extLst>
            </c:dLbl>
            <c:dLbl>
              <c:idx val="1"/>
              <c:layout>
                <c:manualLayout>
                  <c:x val="5.6298947575812268E-2"/>
                  <c:y val="-8.310521207097756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C4F033F-8640-5D40-9E60-D04DC0991B32}" type="CELLRANGE">
                      <a:rPr lang="en-US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rPr>
                      <a:pPr>
                        <a:defRPr sz="8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defRPr>
                      </a:pPr>
                      <a:t>[CELLRANGE]</a:t>
                    </a:fld>
                    <a:r>
                      <a:rPr lang="en-US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rPr>
                      <a:t>, </a:t>
                    </a:r>
                    <a:fld id="{4FA01D0A-379C-D041-BEF1-3F0A1A2AFC99}" type="VALUE">
                      <a:rPr lang="en-US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rPr>
                      <a:pPr>
                        <a:defRPr sz="8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defRPr>
                      </a:pPr>
                      <a:t>[VALUE]</a:t>
                    </a:fld>
                    <a:endParaRPr lang="en-US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8-0BDC-4829-A8DE-6A6634BE9FD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080D08B8-126F-0A44-96D9-E102A31033A5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98146C25-AD9F-9749-BE12-F007387972D8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9-0BDC-4829-A8DE-6A6634BE9FD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AE075420-70F0-294D-843C-4CBC9FDEDB6E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AD1D5062-176B-CF45-B540-C52F8FF5792E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A-0BDC-4829-A8DE-6A6634BE9FD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BC081BF9-7F64-684A-9E51-50E5D0670A8B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AE09B2C5-B7B1-D24D-8A22-4F8932DF1303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A732-46A7-82A8-E4653E80D0D7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44CB2F15-571B-3E4F-B19B-93DA69EC9E62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F601A990-3331-5347-AB82-0C78998B2812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A732-46A7-82A8-E4653E80D0D7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EF698295-B57F-9549-B268-54DB5693F099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2E6F-4046-AC55-596C133A795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Sheet1!$D$2:$D$8</c:f>
              <c:numCache>
                <c:formatCode>#,##0</c:formatCode>
                <c:ptCount val="7"/>
                <c:pt idx="0">
                  <c:v>6</c:v>
                </c:pt>
                <c:pt idx="1">
                  <c:v>1</c:v>
                </c:pt>
                <c:pt idx="2">
                  <c:v>4</c:v>
                </c:pt>
                <c:pt idx="3">
                  <c:v>4</c:v>
                </c:pt>
                <c:pt idx="4">
                  <c:v>6</c:v>
                </c:pt>
                <c:pt idx="5">
                  <c:v>3</c:v>
                </c:pt>
                <c:pt idx="6">
                  <c:v>6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Sheet1!$L$2:$L$7</c15:f>
                <c15:dlblRangeCache>
                  <c:ptCount val="6"/>
                  <c:pt idx="0">
                    <c:v>3%</c:v>
                  </c:pt>
                  <c:pt idx="1">
                    <c:v>1%</c:v>
                  </c:pt>
                  <c:pt idx="2">
                    <c:v>2%</c:v>
                  </c:pt>
                  <c:pt idx="3">
                    <c:v>2%</c:v>
                  </c:pt>
                  <c:pt idx="4">
                    <c:v>3%</c:v>
                  </c:pt>
                  <c:pt idx="5">
                    <c:v>1%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2-0BDC-4829-A8DE-6A6634BE9FD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Both Biomedical and Social Behavioral - MR Research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A2E96275-5048-1F4B-BDB9-DB6851E3D864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9097C7CA-8C80-2847-98C1-9B96B66924AC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D-0BDC-4829-A8DE-6A6634BE9FD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31AB8ACA-02E6-7E4A-9054-04751CEF790E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5C1B3E20-0AEA-C047-B119-2CE961F5537F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E-0BDC-4829-A8DE-6A6634BE9FD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6DC108C1-A70F-164D-9699-F75F1B86D0E1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96808FFC-4AC1-E64D-BF04-AA5AE1FA50C9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F-0BDC-4829-A8DE-6A6634BE9FD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FD40907D-A475-904D-A915-B5A74817C602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DDBA10F5-B689-5248-8B6A-EB01C98F8305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0-0BDC-4829-A8DE-6A6634BE9FD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43C18E33-3DCA-4743-8956-0BB739EC3069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FF8EF0F0-49B1-3B4A-8553-7C64B658882A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A732-46A7-82A8-E4653E80D0D7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DC7CEBB4-F68C-D041-9CFA-AD4B34EB2577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FC9EF747-3638-FE42-8D0D-9D65F8386742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A732-46A7-82A8-E4653E80D0D7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5C5E8E88-C8AB-A448-880F-EC9E918CCD46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BC4AFD4C-4A8B-C742-8BA2-0119A205D92B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2E6F-4046-AC55-596C133A795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Sheet1!$E$2:$E$8</c:f>
              <c:numCache>
                <c:formatCode>#,##0</c:formatCode>
                <c:ptCount val="7"/>
                <c:pt idx="0">
                  <c:v>17</c:v>
                </c:pt>
                <c:pt idx="1">
                  <c:v>20</c:v>
                </c:pt>
                <c:pt idx="2">
                  <c:v>25</c:v>
                </c:pt>
                <c:pt idx="3">
                  <c:v>26</c:v>
                </c:pt>
                <c:pt idx="4">
                  <c:v>20</c:v>
                </c:pt>
                <c:pt idx="5">
                  <c:v>34</c:v>
                </c:pt>
                <c:pt idx="6">
                  <c:v>22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Sheet1!$M$2:$M$15</c15:f>
                <c15:dlblRangeCache>
                  <c:ptCount val="14"/>
                  <c:pt idx="0">
                    <c:v>9%</c:v>
                  </c:pt>
                  <c:pt idx="1">
                    <c:v>11%</c:v>
                  </c:pt>
                  <c:pt idx="2">
                    <c:v>13%</c:v>
                  </c:pt>
                  <c:pt idx="3">
                    <c:v>13%</c:v>
                  </c:pt>
                  <c:pt idx="4">
                    <c:v>11%</c:v>
                  </c:pt>
                  <c:pt idx="5">
                    <c:v>13%</c:v>
                  </c:pt>
                  <c:pt idx="6">
                    <c:v>10%</c:v>
                  </c:pt>
                  <c:pt idx="7">
                    <c:v>#DIV/0!</c:v>
                  </c:pt>
                  <c:pt idx="8">
                    <c:v>#DIV/0!</c:v>
                  </c:pt>
                  <c:pt idx="9">
                    <c:v>#DIV/0!</c:v>
                  </c:pt>
                  <c:pt idx="10">
                    <c:v>#DIV/0!</c:v>
                  </c:pt>
                  <c:pt idx="11">
                    <c:v>#DIV/0!</c:v>
                  </c:pt>
                  <c:pt idx="12">
                    <c:v>#DIV/0!</c:v>
                  </c:pt>
                  <c:pt idx="13">
                    <c:v>#DIV/0!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3-0BDC-4829-A8DE-6A6634BE9FDD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Social Behavioral - GTMR Research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Sheet1!$F$2:$F$8</c:f>
              <c:numCache>
                <c:formatCode>#,##0</c:formatCode>
                <c:ptCount val="7"/>
                <c:pt idx="1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BDC-4829-A8DE-6A6634BE9FDD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Social Behavioral - MR Research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BAD8708D-A3B5-974C-A0BB-0A31CDA8AF7A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2C80F988-203F-6945-B5E2-55E77EA7F452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8-0BDC-4829-A8DE-6A6634BE9FD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672A385E-4543-7748-BE50-C205D1DC8758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2A12A01E-7B81-4046-961E-99D99E2F0B44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9-0BDC-4829-A8DE-6A6634BE9FD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3BFF9A41-3B04-EB42-B2A9-98BE4071F7D6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93FAEE3F-A5D1-FE4C-8280-CCA3BE2C084E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A-0BDC-4829-A8DE-6A6634BE9FD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BF7765B6-4177-694B-BA35-E31D317FA3DC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B08B1185-B651-7445-BCBF-A9962F45F1FD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B-0BDC-4829-A8DE-6A6634BE9FD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9CE034C7-BC9F-484B-9857-1A89AC75A6F2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EF220C72-17A1-4B45-82F4-07D1FDC0348D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A732-46A7-82A8-E4653E80D0D7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610D3538-E5BA-EC4C-B50E-1A8BF3569197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7B0CBD7F-99E2-E242-8F17-26D94974CCCF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A732-46A7-82A8-E4653E80D0D7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88BE1EC8-BFED-7D41-A501-402FECE0A5AB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706D5EBB-E616-584F-9D71-FB5C632C9C35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2E6F-4046-AC55-596C133A795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Sheet1!$G$2:$G$8</c:f>
              <c:numCache>
                <c:formatCode>#,##0</c:formatCode>
                <c:ptCount val="7"/>
                <c:pt idx="0">
                  <c:v>83</c:v>
                </c:pt>
                <c:pt idx="1">
                  <c:v>77</c:v>
                </c:pt>
                <c:pt idx="2">
                  <c:v>87</c:v>
                </c:pt>
                <c:pt idx="3">
                  <c:v>81</c:v>
                </c:pt>
                <c:pt idx="4">
                  <c:v>74</c:v>
                </c:pt>
                <c:pt idx="5">
                  <c:v>113</c:v>
                </c:pt>
                <c:pt idx="6">
                  <c:v>106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Sheet1!$O$2:$O$15</c15:f>
                <c15:dlblRangeCache>
                  <c:ptCount val="14"/>
                  <c:pt idx="0">
                    <c:v>46%</c:v>
                  </c:pt>
                  <c:pt idx="1">
                    <c:v>42%</c:v>
                  </c:pt>
                  <c:pt idx="2">
                    <c:v>44%</c:v>
                  </c:pt>
                  <c:pt idx="3">
                    <c:v>39%</c:v>
                  </c:pt>
                  <c:pt idx="4">
                    <c:v>40%</c:v>
                  </c:pt>
                  <c:pt idx="5">
                    <c:v>44%</c:v>
                  </c:pt>
                  <c:pt idx="6">
                    <c:v>48%</c:v>
                  </c:pt>
                  <c:pt idx="7">
                    <c:v>#DIV/0!</c:v>
                  </c:pt>
                  <c:pt idx="8">
                    <c:v>#DIV/0!</c:v>
                  </c:pt>
                  <c:pt idx="9">
                    <c:v>#DIV/0!</c:v>
                  </c:pt>
                  <c:pt idx="10">
                    <c:v>#DIV/0!</c:v>
                  </c:pt>
                  <c:pt idx="11">
                    <c:v>#DIV/0!</c:v>
                  </c:pt>
                  <c:pt idx="12">
                    <c:v>#DIV/0!</c:v>
                  </c:pt>
                  <c:pt idx="13">
                    <c:v>#DIV/0!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5-0BDC-4829-A8DE-6A6634BE9FDD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Unknown Research Type or Risk Level</c:v>
                </c:pt>
              </c:strCache>
            </c:strRef>
          </c:tx>
          <c:spPr>
            <a:solidFill>
              <a:schemeClr val="accent4"/>
            </a:solidFill>
            <a:ln w="3175"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2.7701737356992509E-2"/>
                </c:manualLayout>
              </c:layout>
              <c:tx>
                <c:rich>
                  <a:bodyPr/>
                  <a:lstStyle/>
                  <a:p>
                    <a:fld id="{7D1368EF-96DF-FC43-B145-224AA5410435}" type="CELLRANGE">
                      <a:rPr lang="en-US" baseline="0">
                        <a:solidFill>
                          <a:schemeClr val="accent4">
                            <a:lumMod val="75000"/>
                          </a:schemeClr>
                        </a:solidFill>
                      </a:rPr>
                      <a:pPr/>
                      <a:t>[CELLRANGE]</a:t>
                    </a:fld>
                    <a:r>
                      <a:rPr lang="en-US" baseline="0">
                        <a:solidFill>
                          <a:schemeClr val="accent4">
                            <a:lumMod val="75000"/>
                          </a:schemeClr>
                        </a:solidFill>
                      </a:rPr>
                      <a:t>, </a:t>
                    </a:r>
                    <a:fld id="{B4A1B5BB-A511-D14E-8208-FA32E7676857}" type="VALUE">
                      <a:rPr lang="en-US" baseline="0">
                        <a:solidFill>
                          <a:schemeClr val="accent4">
                            <a:lumMod val="75000"/>
                          </a:schemeClr>
                        </a:solidFill>
                      </a:rPr>
                      <a:pPr/>
                      <a:t>[VALUE]</a:t>
                    </a:fld>
                    <a:endParaRPr lang="en-US" baseline="0">
                      <a:solidFill>
                        <a:schemeClr val="accent4">
                          <a:lumMod val="75000"/>
                        </a:schemeClr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A-0BDC-4829-A8DE-6A6634BE9FDD}"/>
                </c:ext>
              </c:extLst>
            </c:dLbl>
            <c:dLbl>
              <c:idx val="1"/>
              <c:layout>
                <c:manualLayout>
                  <c:x val="0"/>
                  <c:y val="-2.2161389885594004E-2"/>
                </c:manualLayout>
              </c:layout>
              <c:tx>
                <c:rich>
                  <a:bodyPr/>
                  <a:lstStyle/>
                  <a:p>
                    <a:fld id="{285BFA92-2A92-9449-B527-087D67145B79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760D8861-0D9A-3F4D-91E0-CAD7304FC285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0BDC-4829-A8DE-6A6634BE9FDD}"/>
                </c:ext>
              </c:extLst>
            </c:dLbl>
            <c:dLbl>
              <c:idx val="2"/>
              <c:layout>
                <c:manualLayout>
                  <c:x val="0"/>
                  <c:y val="-2.7701737356992509E-2"/>
                </c:manualLayout>
              </c:layout>
              <c:tx>
                <c:rich>
                  <a:bodyPr/>
                  <a:lstStyle/>
                  <a:p>
                    <a:fld id="{52BBEDDA-C7D1-444C-9650-7B88B39FF841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AD6B0A01-C2E3-FA40-B0B5-F967BDF6FB80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E-0BDC-4829-A8DE-6A6634BE9FDD}"/>
                </c:ext>
              </c:extLst>
            </c:dLbl>
            <c:dLbl>
              <c:idx val="3"/>
              <c:layout>
                <c:manualLayout>
                  <c:x val="0"/>
                  <c:y val="-2.7701737356992519E-2"/>
                </c:manualLayout>
              </c:layout>
              <c:tx>
                <c:rich>
                  <a:bodyPr/>
                  <a:lstStyle/>
                  <a:p>
                    <a:fld id="{062FBB6D-8E91-8041-93E8-B785149C25BC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DB8604D5-E165-8C47-B3D5-957CEA5B2244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F-0BDC-4829-A8DE-6A6634BE9FD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A732-46A7-82A8-E4653E80D0D7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A732-46A7-82A8-E4653E80D0D7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2E6F-4046-AC55-596C133A795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rgbClr val="CC9B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Sheet1!$H$2:$H$8</c:f>
              <c:numCache>
                <c:formatCode>#,##0</c:formatCode>
                <c:ptCount val="7"/>
                <c:pt idx="0">
                  <c:v>4</c:v>
                </c:pt>
                <c:pt idx="1">
                  <c:v>1</c:v>
                </c:pt>
                <c:pt idx="2">
                  <c:v>4</c:v>
                </c:pt>
                <c:pt idx="3">
                  <c:v>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Sheet1!$P$2:$P$5</c15:f>
                <c15:dlblRangeCache>
                  <c:ptCount val="4"/>
                  <c:pt idx="0">
                    <c:v>2%</c:v>
                  </c:pt>
                  <c:pt idx="1">
                    <c:v>1%</c:v>
                  </c:pt>
                  <c:pt idx="2">
                    <c:v>2%</c:v>
                  </c:pt>
                  <c:pt idx="3">
                    <c:v>2%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6-0BDC-4829-A8DE-6A6634BE9F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410517200"/>
        <c:axId val="410517984"/>
        <c:extLst/>
      </c:barChart>
      <c:catAx>
        <c:axId val="4105172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Month/Year S</a:t>
                </a:r>
                <a:r>
                  <a:rPr lang="en-US" sz="600" baseline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urvey Sent</a:t>
                </a:r>
                <a:endParaRPr lang="en-US" sz="6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c:rich>
          </c:tx>
          <c:layout>
            <c:manualLayout>
              <c:xMode val="edge"/>
              <c:yMode val="edge"/>
              <c:x val="0.39558211699804613"/>
              <c:y val="0.9364949667906337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0517984"/>
        <c:crosses val="autoZero"/>
        <c:auto val="1"/>
        <c:lblAlgn val="ctr"/>
        <c:lblOffset val="100"/>
        <c:noMultiLvlLbl val="0"/>
      </c:catAx>
      <c:valAx>
        <c:axId val="410517984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% of Survey Respondents</a:t>
                </a:r>
              </a:p>
            </c:rich>
          </c:tx>
          <c:layout>
            <c:manualLayout>
              <c:xMode val="edge"/>
              <c:yMode val="edge"/>
              <c:x val="5.7476152166417655E-3"/>
              <c:y val="0.3118063932119837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out"/>
        <c:minorTickMark val="out"/>
        <c:tickLblPos val="nextTo"/>
        <c:spPr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0517200"/>
        <c:crosses val="autoZero"/>
        <c:crossBetween val="between"/>
        <c:majorUnit val="0.2"/>
        <c:minorUnit val="0.1"/>
      </c:valAx>
      <c:spPr>
        <a:noFill/>
        <a:ln>
          <a:noFill/>
        </a:ln>
        <a:effectLst/>
      </c:spPr>
    </c:plotArea>
    <c:legend>
      <c:legendPos val="r"/>
      <c:legendEntry>
        <c:idx val="4"/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76466054804866435"/>
          <c:y val="3.8812969648057062E-2"/>
          <c:w val="0.23533945195133568"/>
          <c:h val="0.928082363590755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7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94000">
          <a:schemeClr val="accent3">
            <a:lumMod val="5000"/>
            <a:lumOff val="95000"/>
          </a:schemeClr>
        </a:gs>
        <a:gs pos="100000">
          <a:schemeClr val="accent3">
            <a:lumMod val="45000"/>
            <a:lumOff val="55000"/>
          </a:schemeClr>
        </a:gs>
        <a:gs pos="99000">
          <a:schemeClr val="bg1">
            <a:lumMod val="85000"/>
          </a:schemeClr>
        </a:gs>
        <a:gs pos="100000">
          <a:schemeClr val="accent3">
            <a:lumMod val="30000"/>
            <a:lumOff val="70000"/>
          </a:schemeClr>
        </a:gs>
      </a:gsLst>
      <a:lin ang="2700000" scaled="1"/>
      <a:tileRect/>
    </a:gradFill>
    <a:ln>
      <a:solidFill>
        <a:schemeClr val="bg1">
          <a:lumMod val="85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indent="0" algn="l">
              <a:buNone/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050" b="1" i="0" u="none" strike="noStrike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Chart 4. Most Common Reason for Using ETHOS</a:t>
            </a:r>
          </a:p>
        </c:rich>
      </c:tx>
      <c:layout>
        <c:manualLayout>
          <c:xMode val="edge"/>
          <c:yMode val="edge"/>
          <c:x val="2.1467154842628928E-3"/>
          <c:y val="1.10843538562063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indent="0" algn="l">
            <a:buNone/>
            <a:defRPr sz="105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5038420494251962E-2"/>
          <c:y val="0.152537324693691"/>
          <c:w val="0.66540791698819501"/>
          <c:h val="0.6770087080716789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Checking the status of a submission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4C5C2832-1450-4448-BA7D-CA4C9B2BFAC7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39926D1D-5B8D-994F-8772-D64B3A7A6E94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0-25CA-4123-A923-A13B3952469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3F99C921-9653-F44C-959C-767423DBF4FE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AA302842-F1F2-AF4B-9FC5-FCAF8646CCF3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25CA-4123-A923-A13B3952469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450AD3EF-6E5F-E14D-90F0-009F1B44644A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9951D8DE-3018-C342-91FE-D4F38C6110DF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25CA-4123-A923-A13B3952469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2F269D6F-0F9C-A14F-A1D7-F8E349BF1986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34C88D40-FD1A-B74A-8F5B-CA1725AB77CC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25CA-4123-A923-A13B3952469B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FBAC8645-347E-D340-9B01-EDA7DF3FE8D2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896CED62-D8C1-564F-9037-274BD3694DA6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0-F818-47CF-B8CE-BFD6094117B9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2E1E2B6D-64B5-5C4F-92B8-E62C635EE827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8357CDB5-ACD7-BF4D-BC11-BBD0D56D0123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2790498489831837E-2"/>
                      <c:h val="6.3518880798856217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F818-47CF-B8CE-BFD6094117B9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A22CEA38-7DFB-3148-8B3C-8DF996B22320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076319CE-FF66-CC46-83EE-C0BCF2851C83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9D0A-4A71-BCF7-0CAE3B65170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Sheet1!$B$2:$B$8</c:f>
              <c:numCache>
                <c:formatCode>#,##0</c:formatCode>
                <c:ptCount val="7"/>
                <c:pt idx="0">
                  <c:v>47</c:v>
                </c:pt>
                <c:pt idx="1">
                  <c:v>38</c:v>
                </c:pt>
                <c:pt idx="2">
                  <c:v>37</c:v>
                </c:pt>
                <c:pt idx="3">
                  <c:v>55</c:v>
                </c:pt>
                <c:pt idx="4">
                  <c:v>39</c:v>
                </c:pt>
                <c:pt idx="5">
                  <c:v>70</c:v>
                </c:pt>
                <c:pt idx="6">
                  <c:v>66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Sheet1!$G$2:$G$15</c15:f>
                <c15:dlblRangeCache>
                  <c:ptCount val="14"/>
                  <c:pt idx="0">
                    <c:v>27%</c:v>
                  </c:pt>
                  <c:pt idx="1">
                    <c:v>21%</c:v>
                  </c:pt>
                  <c:pt idx="2">
                    <c:v>20%</c:v>
                  </c:pt>
                  <c:pt idx="3">
                    <c:v>27%</c:v>
                  </c:pt>
                  <c:pt idx="4">
                    <c:v>22%</c:v>
                  </c:pt>
                  <c:pt idx="5">
                    <c:v>30%</c:v>
                  </c:pt>
                  <c:pt idx="6">
                    <c:v>31%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6-25CA-4123-A923-A13B3952469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General oversight of a submission (i.e. department management)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838134B1-F706-8340-8C7B-C1CD081D438D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D5B9FE5B-8D8D-5842-8A09-9CD314E1D01A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25CA-4123-A923-A13B3952469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718F128A-36F0-6843-A0C5-BA179D6BDDA3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2367DB59-850C-4C46-B961-338363DA07EA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25CA-4123-A923-A13B3952469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2F4B76FB-0F7D-A447-A7AD-8A29B5FDC0AE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CC96568C-F631-9B40-9927-D7DF3D9ADC12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25CA-4123-A923-A13B3952469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70971749-62CE-534B-A305-03C976A12E19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058D6970-D1BE-B648-BA4F-BA2942618607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25CA-4123-A923-A13B3952469B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F1D6387E-30FB-234C-A0D6-688AA67CFE4F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1A0C01C3-3ABC-E445-B0B6-7E9D84CA0D47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F818-47CF-B8CE-BFD6094117B9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B649FBCA-2003-0A4E-9E3D-395D464F906D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B5746E77-434A-6C42-B136-042C05C61190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F818-47CF-B8CE-BFD6094117B9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3595B586-2094-E84D-B243-81C489C2B3C9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2878A1D3-7427-F24D-871B-7A5D2C6F50A1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9D0A-4A71-BCF7-0CAE3B65170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Sheet1!$C$2:$C$8</c:f>
              <c:numCache>
                <c:formatCode>#,##0</c:formatCode>
                <c:ptCount val="7"/>
                <c:pt idx="0">
                  <c:v>20</c:v>
                </c:pt>
                <c:pt idx="1">
                  <c:v>27</c:v>
                </c:pt>
                <c:pt idx="2">
                  <c:v>17</c:v>
                </c:pt>
                <c:pt idx="3">
                  <c:v>28</c:v>
                </c:pt>
                <c:pt idx="4">
                  <c:v>27</c:v>
                </c:pt>
                <c:pt idx="5">
                  <c:v>34</c:v>
                </c:pt>
                <c:pt idx="6">
                  <c:v>28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Sheet1!$H$2:$H$15</c15:f>
                <c15:dlblRangeCache>
                  <c:ptCount val="14"/>
                  <c:pt idx="0">
                    <c:v>11%</c:v>
                  </c:pt>
                  <c:pt idx="1">
                    <c:v>15%</c:v>
                  </c:pt>
                  <c:pt idx="2">
                    <c:v>9%</c:v>
                  </c:pt>
                  <c:pt idx="3">
                    <c:v>14%</c:v>
                  </c:pt>
                  <c:pt idx="4">
                    <c:v>15%</c:v>
                  </c:pt>
                  <c:pt idx="5">
                    <c:v>14%</c:v>
                  </c:pt>
                  <c:pt idx="6">
                    <c:v>13%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D-25CA-4123-A923-A13B3952469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Preparing a submission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7B538833-F80A-614D-AC24-00F81E72F853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6A9B6E27-3D0C-DF48-ACE6-9811CE9B4AD0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25CA-4123-A923-A13B3952469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519CCFB4-0AE0-204D-A0A4-B29DBC1934F8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86D85FE9-78E1-C542-935C-F15CB06132F2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25CA-4123-A923-A13B3952469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98E92EA9-C33F-6248-8348-94B9850761CF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8807BDCF-11A3-054F-864F-41F4D4F0165D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0-25CA-4123-A923-A13B3952469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664F8AED-2A3C-E147-95B7-E02A79C16A9D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28DAB017-11E4-EB41-B3B5-93F395C2F8BC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1-25CA-4123-A923-A13B3952469B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1CD1F78C-151A-E74E-A6DE-D2496E68A9E5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98946298-B5A0-014D-B1E0-31B91B7C931C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F818-47CF-B8CE-BFD6094117B9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78B0FEFB-1C6F-0E47-8C4D-837A4D9C2D24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D313930E-6E7E-784B-B878-C6D7B05E713C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F818-47CF-B8CE-BFD6094117B9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401979BB-9C9B-D14D-8220-5143A02BB075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2D21873A-82B7-2B48-8820-A651B57DB6D5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9D0A-4A71-BCF7-0CAE3B65170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Sheet1!$D$2:$D$8</c:f>
              <c:numCache>
                <c:formatCode>#,##0</c:formatCode>
                <c:ptCount val="7"/>
                <c:pt idx="0">
                  <c:v>74</c:v>
                </c:pt>
                <c:pt idx="1">
                  <c:v>76</c:v>
                </c:pt>
                <c:pt idx="2">
                  <c:v>84</c:v>
                </c:pt>
                <c:pt idx="3">
                  <c:v>67</c:v>
                </c:pt>
                <c:pt idx="4">
                  <c:v>74</c:v>
                </c:pt>
                <c:pt idx="5">
                  <c:v>73</c:v>
                </c:pt>
                <c:pt idx="6">
                  <c:v>72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Sheet1!$I$2:$I$15</c15:f>
                <c15:dlblRangeCache>
                  <c:ptCount val="14"/>
                  <c:pt idx="0">
                    <c:v>43%</c:v>
                  </c:pt>
                  <c:pt idx="1">
                    <c:v>42%</c:v>
                  </c:pt>
                  <c:pt idx="2">
                    <c:v>45%</c:v>
                  </c:pt>
                  <c:pt idx="3">
                    <c:v>33%</c:v>
                  </c:pt>
                  <c:pt idx="4">
                    <c:v>41%</c:v>
                  </c:pt>
                  <c:pt idx="5">
                    <c:v>31%</c:v>
                  </c:pt>
                  <c:pt idx="6">
                    <c:v>34%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4-25CA-4123-A923-A13B3952469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Submitting a submission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61E899EF-8550-1B4C-BE10-AC1B7BCE0BA7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07A5814E-20AE-604A-8922-B903348172B4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5-25CA-4123-A923-A13B3952469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F7B87BDE-310D-7141-806D-9648AED595DA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D60339B2-A67F-F545-8F19-0E5866AA38B7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6-25CA-4123-A923-A13B3952469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DF5774E2-7159-9D4B-B17E-818D20FB1130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CB7B21FF-A091-A347-83E8-B0AB468ABBAB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7-25CA-4123-A923-A13B3952469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CD83588B-50E1-E445-91B2-700E84262216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847D08C2-60D8-1A41-A097-2EE922DA1676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8-25CA-4123-A923-A13B3952469B}"/>
                </c:ext>
              </c:extLst>
            </c:dLbl>
            <c:dLbl>
              <c:idx val="4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8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233502F-E250-7445-BF09-0B3BAD223256}" type="CELLRANGE">
                      <a:rPr lang="en-US" baseline="0"/>
                      <a:pPr>
                        <a:defRPr sz="800" b="1">
                          <a:solidFill>
                            <a:schemeClr val="bg1"/>
                          </a:solidFill>
                        </a:defRPr>
                      </a:pPr>
                      <a:t>[CELLRANGE]</a:t>
                    </a:fld>
                    <a:r>
                      <a:rPr lang="en-US" baseline="0"/>
                      <a:t>, </a:t>
                    </a:r>
                    <a:fld id="{D5530EBF-E82E-7142-9DC3-4DD4C8E49C6D}" type="VALUE">
                      <a:rPr lang="en-US" baseline="0"/>
                      <a:pPr>
                        <a:defRPr sz="800" b="1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6423807773188404E-2"/>
                      <c:h val="0.10830291245094033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F818-47CF-B8CE-BFD6094117B9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8C9B7790-21BF-FE4F-A69D-3044CF92ECA7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9EF1EDD1-68AD-AD4B-8D2A-5E3A82ED95A5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F818-47CF-B8CE-BFD6094117B9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B2B528F3-0071-7F41-9EB7-D7195B07CF41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F92ACC4E-9EC8-8749-BCFD-192BCB485BED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9D0A-4A71-BCF7-0CAE3B65170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Sheet1!$E$2:$E$8</c:f>
              <c:numCache>
                <c:formatCode>#,##0</c:formatCode>
                <c:ptCount val="7"/>
                <c:pt idx="0">
                  <c:v>33</c:v>
                </c:pt>
                <c:pt idx="1">
                  <c:v>41</c:v>
                </c:pt>
                <c:pt idx="2">
                  <c:v>50</c:v>
                </c:pt>
                <c:pt idx="3">
                  <c:v>53</c:v>
                </c:pt>
                <c:pt idx="4">
                  <c:v>39</c:v>
                </c:pt>
                <c:pt idx="5">
                  <c:v>58</c:v>
                </c:pt>
                <c:pt idx="6">
                  <c:v>48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Sheet1!$J$2:$J$15</c15:f>
                <c15:dlblRangeCache>
                  <c:ptCount val="14"/>
                  <c:pt idx="0">
                    <c:v>19%</c:v>
                  </c:pt>
                  <c:pt idx="1">
                    <c:v>23%</c:v>
                  </c:pt>
                  <c:pt idx="2">
                    <c:v>27%</c:v>
                  </c:pt>
                  <c:pt idx="3">
                    <c:v>26%</c:v>
                  </c:pt>
                  <c:pt idx="4">
                    <c:v>22%</c:v>
                  </c:pt>
                  <c:pt idx="5">
                    <c:v>25%</c:v>
                  </c:pt>
                  <c:pt idx="6">
                    <c:v>22%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B-25CA-4123-A923-A13B395246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410517200"/>
        <c:axId val="410517984"/>
        <c:extLst/>
      </c:barChart>
      <c:catAx>
        <c:axId val="4105172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Month/Year </a:t>
                </a:r>
                <a:r>
                  <a:rPr lang="en-US" sz="600" baseline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Survey Sent</a:t>
                </a:r>
                <a:endParaRPr lang="en-US" sz="6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c:rich>
          </c:tx>
          <c:layout>
            <c:manualLayout>
              <c:xMode val="edge"/>
              <c:yMode val="edge"/>
              <c:x val="0.42894445630223127"/>
              <c:y val="0.9365312936927822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0517984"/>
        <c:crosses val="autoZero"/>
        <c:auto val="1"/>
        <c:lblAlgn val="ctr"/>
        <c:lblOffset val="100"/>
        <c:noMultiLvlLbl val="0"/>
      </c:catAx>
      <c:valAx>
        <c:axId val="410517984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% of Survey Respondents</a:t>
                </a:r>
              </a:p>
            </c:rich>
          </c:tx>
          <c:layout>
            <c:manualLayout>
              <c:xMode val="edge"/>
              <c:yMode val="edge"/>
              <c:x val="5.7476152166417655E-3"/>
              <c:y val="0.2787103295884886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out"/>
        <c:minorTickMark val="out"/>
        <c:tickLblPos val="nextTo"/>
        <c:spPr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0517200"/>
        <c:crosses val="autoZero"/>
        <c:crossBetween val="between"/>
        <c:majorUnit val="0.2"/>
        <c:minorUnit val="0.1"/>
      </c:valAx>
      <c:spPr>
        <a:noFill/>
        <a:ln>
          <a:noFill/>
        </a:ln>
        <a:effectLst/>
      </c:spPr>
    </c:plotArea>
    <c:legend>
      <c:legendPos val="r"/>
      <c:legendEntry>
        <c:idx val="1"/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7646604923102327"/>
          <c:y val="0.21169564568347368"/>
          <c:w val="0.23533945195133568"/>
          <c:h val="0.6548160424087853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7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94000">
          <a:schemeClr val="accent3">
            <a:lumMod val="5000"/>
            <a:lumOff val="95000"/>
          </a:schemeClr>
        </a:gs>
        <a:gs pos="100000">
          <a:schemeClr val="accent3">
            <a:lumMod val="45000"/>
            <a:lumOff val="55000"/>
          </a:schemeClr>
        </a:gs>
        <a:gs pos="99000">
          <a:schemeClr val="bg1">
            <a:lumMod val="85000"/>
          </a:schemeClr>
        </a:gs>
        <a:gs pos="100000">
          <a:schemeClr val="accent3">
            <a:lumMod val="30000"/>
            <a:lumOff val="70000"/>
          </a:schemeClr>
        </a:gs>
      </a:gsLst>
      <a:lin ang="2700000" scaled="1"/>
      <a:tileRect/>
    </a:gradFill>
    <a:ln>
      <a:solidFill>
        <a:schemeClr val="bg1">
          <a:lumMod val="85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indent="0" algn="l">
              <a:buNone/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050" b="1" i="0" u="none" strike="noStrike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Chart 5. Satisfaction with Resources Available for Preparing a Submission</a:t>
            </a:r>
          </a:p>
        </c:rich>
      </c:tx>
      <c:layout>
        <c:manualLayout>
          <c:xMode val="edge"/>
          <c:yMode val="edge"/>
          <c:x val="6.1569277751325797E-5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indent="0" algn="l">
            <a:buNone/>
            <a:defRPr sz="105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9634524767268112E-2"/>
          <c:y val="0.12893554972295132"/>
          <c:w val="0.84473049074818984"/>
          <c:h val="0.6312555841783019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Extremely satisfied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4781575B-13A5-4B41-9890-79D1AEDE86A7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3ED6DCFE-0453-8E4A-816E-3F5F2FB17779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0-2A7D-4BAF-835F-B5F82837CF5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C16421E0-3B02-8644-873A-E1D2B917EE9D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8C4D5417-6160-EF4F-A7A8-0DFAA96B30E5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2A7D-4BAF-835F-B5F82837CF5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7987592B-4590-424E-9659-3FDDC9B37B99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3BF23F42-5A19-6646-A4BC-00292D8A5EDD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2A7D-4BAF-835F-B5F82837CF5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8526389F-4187-2442-B1BD-03659FD66181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95217D0C-1FB3-0346-AFCC-AA72B422AEA5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2A7D-4BAF-835F-B5F82837CF58}"/>
                </c:ext>
              </c:extLst>
            </c:dLbl>
            <c:dLbl>
              <c:idx val="4"/>
              <c:layout>
                <c:manualLayout>
                  <c:x val="5.2129476086492281E-3"/>
                  <c:y val="1.8226888305628463E-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8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CD8508D-27A5-1F4A-96BC-D418769B224B}" type="CELLRANGE">
                      <a:rPr lang="en-US" baseline="0"/>
                      <a:pPr>
                        <a:defRPr sz="800" b="1">
                          <a:solidFill>
                            <a:schemeClr val="bg1"/>
                          </a:solidFill>
                        </a:defRPr>
                      </a:pPr>
                      <a:t>[CELLRANGE]</a:t>
                    </a:fld>
                    <a:r>
                      <a:rPr lang="en-US" baseline="0"/>
                      <a:t>, </a:t>
                    </a:r>
                    <a:fld id="{A72D24FC-A6B2-C640-9385-DA5DC751CBE3}" type="VALUE">
                      <a:rPr lang="en-US" baseline="0"/>
                      <a:pPr>
                        <a:defRPr sz="800" b="1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2990460866567047E-2"/>
                      <c:h val="4.5208515602216386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2A7D-4BAF-835F-B5F82837CF58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E24668E8-FBF2-7D40-94B3-64A9EC4A8B01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3EA8D4C3-D8B3-7D46-B97B-0E61B0C0CC6D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2A7D-4BAF-835F-B5F82837CF58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8E8AEFF2-7480-0C41-87D8-C1483EE0D69B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9A76C77B-1FC1-A647-8FB9-9335C4C0A795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C38E-40BA-AA78-BE1A330A8B4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Sheet1!$B$2:$B$8</c:f>
              <c:numCache>
                <c:formatCode>#,##0</c:formatCode>
                <c:ptCount val="7"/>
                <c:pt idx="0">
                  <c:v>39</c:v>
                </c:pt>
                <c:pt idx="1">
                  <c:v>45</c:v>
                </c:pt>
                <c:pt idx="2">
                  <c:v>65</c:v>
                </c:pt>
                <c:pt idx="3">
                  <c:v>60</c:v>
                </c:pt>
                <c:pt idx="4">
                  <c:v>43</c:v>
                </c:pt>
                <c:pt idx="5">
                  <c:v>62</c:v>
                </c:pt>
                <c:pt idx="6">
                  <c:v>62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Sheet1!$H$2:$H$15</c15:f>
                <c15:dlblRangeCache>
                  <c:ptCount val="14"/>
                  <c:pt idx="0">
                    <c:v>22%</c:v>
                  </c:pt>
                  <c:pt idx="1">
                    <c:v>24%</c:v>
                  </c:pt>
                  <c:pt idx="2">
                    <c:v>33%</c:v>
                  </c:pt>
                  <c:pt idx="3">
                    <c:v>29%</c:v>
                  </c:pt>
                  <c:pt idx="4">
                    <c:v>23%</c:v>
                  </c:pt>
                  <c:pt idx="5">
                    <c:v>24%</c:v>
                  </c:pt>
                  <c:pt idx="6">
                    <c:v>28%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6-2A7D-4BAF-835F-B5F82837CF5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Somewhat satisfied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E0AD793B-F693-1A4E-975F-0425AA782485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23104029-25AF-9C44-9B32-864749F8E4F0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2A7D-4BAF-835F-B5F82837CF5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8D2FA5AE-0B65-B14E-A5EE-32BF4A559637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479C40A2-11D7-D34F-A31E-29AC1F1073E9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2A7D-4BAF-835F-B5F82837CF5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5F89BD7D-92ED-A042-842A-988B5C7CFA21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F7711C26-9176-2846-A613-6F70F5EF4845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2A7D-4BAF-835F-B5F82837CF5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771ACEEA-2D31-E644-8C58-677075ADD253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CC6983F5-4D3D-8E40-85DF-11CCE9F5A1AC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2A7D-4BAF-835F-B5F82837CF58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AA64E3EB-D533-D54A-BBD0-4422E78AFA2D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53075B92-77EE-EE42-82CD-1AE453DEE3DD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2A7D-4BAF-835F-B5F82837CF58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4362B4DD-1719-BC43-81CA-0865ED98EA28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5F046D2D-038C-0B46-B831-F3F474046A15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2A7D-4BAF-835F-B5F82837CF58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8D523E9B-8BC6-694C-A11B-838372CEC823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04F84D2E-A226-E245-A350-D18FA50FB117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C38E-40BA-AA78-BE1A330A8B4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Sheet1!$C$2:$C$8</c:f>
              <c:numCache>
                <c:formatCode>#,##0</c:formatCode>
                <c:ptCount val="7"/>
                <c:pt idx="0">
                  <c:v>74</c:v>
                </c:pt>
                <c:pt idx="1">
                  <c:v>85</c:v>
                </c:pt>
                <c:pt idx="2">
                  <c:v>80</c:v>
                </c:pt>
                <c:pt idx="3">
                  <c:v>85</c:v>
                </c:pt>
                <c:pt idx="4">
                  <c:v>77</c:v>
                </c:pt>
                <c:pt idx="5">
                  <c:v>122</c:v>
                </c:pt>
                <c:pt idx="6">
                  <c:v>92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Sheet1!$I$2:$I$15</c15:f>
                <c15:dlblRangeCache>
                  <c:ptCount val="14"/>
                  <c:pt idx="0">
                    <c:v>42%</c:v>
                  </c:pt>
                  <c:pt idx="1">
                    <c:v>46%</c:v>
                  </c:pt>
                  <c:pt idx="2">
                    <c:v>41%</c:v>
                  </c:pt>
                  <c:pt idx="3">
                    <c:v>41%</c:v>
                  </c:pt>
                  <c:pt idx="4">
                    <c:v>42%</c:v>
                  </c:pt>
                  <c:pt idx="5">
                    <c:v>47%</c:v>
                  </c:pt>
                  <c:pt idx="6">
                    <c:v>41%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D-2A7D-4BAF-835F-B5F82837CF5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Neither satisfied nor dissatisfied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941E2EA6-10CC-4540-AA9A-02307EE3242E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3CAB3EEC-96C1-6249-8584-C1DE14011B57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2A7D-4BAF-835F-B5F82837CF5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1EF9BDC2-1380-3048-A7EF-196EF49F7DAB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B97FD110-89C2-7D40-9631-47000E58AE3D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2A7D-4BAF-835F-B5F82837CF5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BBA6DA0A-61B9-4046-B1E9-27CED5704ACC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C6DCAA0F-AD49-2745-A3F9-5EE70B56C3DD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0-2A7D-4BAF-835F-B5F82837CF5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C51AD038-37FA-0946-B862-BB6FD88B952F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A71CC847-5D08-334C-B7DC-A210102C3D1F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1-2A7D-4BAF-835F-B5F82837CF58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33805511-A5E7-D545-B4B8-8EFDBFE6EB4D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D03DE8F1-B8C8-7F4C-92F9-5CDDB3138C79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2-2A7D-4BAF-835F-B5F82837CF58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23094F44-7CA5-9C44-ABF8-E19809FED85A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A0A1A0E1-E252-204B-9C80-4266E4335E7B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3-2A7D-4BAF-835F-B5F82837CF58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5E2D1E43-588C-6E47-9CF2-AC1E90D76C98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A8804793-AEA5-4A4F-8B64-3E5C6BE73C66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C38E-40BA-AA78-BE1A330A8B4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Sheet1!$D$2:$D$8</c:f>
              <c:numCache>
                <c:formatCode>#,##0</c:formatCode>
                <c:ptCount val="7"/>
                <c:pt idx="0">
                  <c:v>25</c:v>
                </c:pt>
                <c:pt idx="1">
                  <c:v>26</c:v>
                </c:pt>
                <c:pt idx="2">
                  <c:v>28</c:v>
                </c:pt>
                <c:pt idx="3">
                  <c:v>21</c:v>
                </c:pt>
                <c:pt idx="4">
                  <c:v>32</c:v>
                </c:pt>
                <c:pt idx="5">
                  <c:v>28</c:v>
                </c:pt>
                <c:pt idx="6">
                  <c:v>31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Sheet1!$J$2:$J$8</c15:f>
                <c15:dlblRangeCache>
                  <c:ptCount val="7"/>
                  <c:pt idx="0">
                    <c:v>14%</c:v>
                  </c:pt>
                  <c:pt idx="1">
                    <c:v>14%</c:v>
                  </c:pt>
                  <c:pt idx="2">
                    <c:v>14%</c:v>
                  </c:pt>
                  <c:pt idx="3">
                    <c:v>10%</c:v>
                  </c:pt>
                  <c:pt idx="4">
                    <c:v>17%</c:v>
                  </c:pt>
                  <c:pt idx="5">
                    <c:v>11%</c:v>
                  </c:pt>
                  <c:pt idx="6">
                    <c:v>14%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4-2A7D-4BAF-835F-B5F82837CF58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Somewhat dissatisfied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AB53ECDB-0162-EB42-AA9E-C946B7A6BC51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230F02F8-E932-AB41-862B-EBCFD18FFB01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5-2A7D-4BAF-835F-B5F82837CF5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2871575C-A199-C344-98D3-916BC1ADF754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ACB2DE21-3714-414F-A1EE-17ADC943E9E4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6-2A7D-4BAF-835F-B5F82837CF5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EE12DAE4-0A41-8C42-AEE5-076B8C80D6A4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72D97CBD-DFF5-7F46-BA24-8C8A8115D067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8113024775477355E-2"/>
                      <c:h val="7.0840652665984979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7-2A7D-4BAF-835F-B5F82837CF5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5CB31081-9D4A-4A4B-B549-75269A137171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EE891812-9047-844F-806F-B35B5686575D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8-2A7D-4BAF-835F-B5F82837CF58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AA2C9576-A173-9F4A-A598-DBEB1BDD5657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F1BB9BEB-20EB-7441-B154-7714AC006263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9-2A7D-4BAF-835F-B5F82837CF58}"/>
                </c:ext>
              </c:extLst>
            </c:dLbl>
            <c:dLbl>
              <c:idx val="5"/>
              <c:layout>
                <c:manualLayout>
                  <c:x val="-4.1702924130231338E-3"/>
                  <c:y val="0"/>
                </c:manualLayout>
              </c:layout>
              <c:tx>
                <c:rich>
                  <a:bodyPr/>
                  <a:lstStyle/>
                  <a:p>
                    <a:fld id="{5FFB836E-6B94-6B47-A4C2-4E1C4CE601E3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0A9FBEE3-B0A4-7347-B1D3-A5F06C18BFBE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A-2A7D-4BAF-835F-B5F82837CF58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C7E2D20F-DAFD-794A-903F-FAF51309152B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9800C891-DF39-2E42-970C-11800D185B1E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C38E-40BA-AA78-BE1A330A8B4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Sheet1!$E$2:$E$8</c:f>
              <c:numCache>
                <c:formatCode>#,##0</c:formatCode>
                <c:ptCount val="7"/>
                <c:pt idx="0">
                  <c:v>29</c:v>
                </c:pt>
                <c:pt idx="1">
                  <c:v>21</c:v>
                </c:pt>
                <c:pt idx="2">
                  <c:v>15</c:v>
                </c:pt>
                <c:pt idx="3">
                  <c:v>34</c:v>
                </c:pt>
                <c:pt idx="4">
                  <c:v>23</c:v>
                </c:pt>
                <c:pt idx="5">
                  <c:v>35</c:v>
                </c:pt>
                <c:pt idx="6">
                  <c:v>23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Sheet1!$K$2:$K$8</c15:f>
                <c15:dlblRangeCache>
                  <c:ptCount val="7"/>
                  <c:pt idx="0">
                    <c:v>16%</c:v>
                  </c:pt>
                  <c:pt idx="1">
                    <c:v>11%</c:v>
                  </c:pt>
                  <c:pt idx="2">
                    <c:v>8%</c:v>
                  </c:pt>
                  <c:pt idx="3">
                    <c:v>17%</c:v>
                  </c:pt>
                  <c:pt idx="4">
                    <c:v>12%</c:v>
                  </c:pt>
                  <c:pt idx="5">
                    <c:v>14%</c:v>
                  </c:pt>
                  <c:pt idx="6">
                    <c:v>10%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B-2A7D-4BAF-835F-B5F82837CF58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Extremely dissatisfied</c:v>
                </c:pt>
              </c:strCache>
            </c:strRef>
          </c:tx>
          <c:spPr>
            <a:solidFill>
              <a:srgbClr val="A40000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AA9DDB82-FDA4-BD41-83EB-6C422E0B7D24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52A63B6A-FE04-714D-9BD5-54F8D4DC521C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C-2A7D-4BAF-835F-B5F82837CF5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DA9103B6-2A1D-264F-9A7D-CC441127D978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A0F26CB6-29AB-7946-8B01-16CCA1C880C8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D-2A7D-4BAF-835F-B5F82837CF5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DA9D1AE3-CC83-F843-85B2-7BA6DD28977B}" type="CELLRANGE">
                      <a:rPr lang="en-US" baseline="0" dirty="0"/>
                      <a:pPr/>
                      <a:t>[CELLRANGE]</a:t>
                    </a:fld>
                    <a:r>
                      <a:rPr lang="en-US" baseline="0" dirty="0"/>
                      <a:t>, </a:t>
                    </a:r>
                    <a:fld id="{CDF40BE0-17FC-F44D-BD33-4F5FC5D833F1}" type="VALUE">
                      <a:rPr lang="en-US" baseline="0" dirty="0"/>
                      <a:pPr/>
                      <a:t>[VALUE]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96578390004433E-2"/>
                      <c:h val="7.0840652665984979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E-2A7D-4BAF-835F-B5F82837CF58}"/>
                </c:ext>
              </c:extLst>
            </c:dLbl>
            <c:dLbl>
              <c:idx val="3"/>
              <c:layout>
                <c:manualLayout>
                  <c:x val="-7.2980117227904855E-3"/>
                  <c:y val="-5.087059499704378E-17"/>
                </c:manualLayout>
              </c:layout>
              <c:tx>
                <c:rich>
                  <a:bodyPr/>
                  <a:lstStyle/>
                  <a:p>
                    <a:fld id="{95F3AF38-0661-DC45-8742-9F77F1F26B21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C5590449-DF3A-B346-B152-DA37D75A044E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0083570033001132E-2"/>
                      <c:h val="7.0840652665984979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F-2A7D-4BAF-835F-B5F82837CF58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04F63093-169E-1D45-AF1D-994758CF03D2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54517AD9-1C1B-2348-A4AC-5B70F50607A7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0-2A7D-4BAF-835F-B5F82837CF58}"/>
                </c:ext>
              </c:extLst>
            </c:dLbl>
            <c:dLbl>
              <c:idx val="5"/>
              <c:layout>
                <c:manualLayout>
                  <c:x val="-8.3405848260462677E-3"/>
                  <c:y val="0"/>
                </c:manualLayout>
              </c:layout>
              <c:tx>
                <c:rich>
                  <a:bodyPr/>
                  <a:lstStyle/>
                  <a:p>
                    <a:fld id="{F31475CF-FD21-304F-A04E-04B45685986A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0808B986-5A8A-664C-9147-EA174AB3C821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1-2A7D-4BAF-835F-B5F82837CF58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0BC6F778-EA7F-0E4C-8FA4-ADE11A35018C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3EDEC000-1F8A-524F-8ED7-1CB4615412E4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C38E-40BA-AA78-BE1A330A8B4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Sheet1!$F$2:$F$8</c:f>
              <c:numCache>
                <c:formatCode>#,##0</c:formatCode>
                <c:ptCount val="7"/>
                <c:pt idx="0">
                  <c:v>9</c:v>
                </c:pt>
                <c:pt idx="1">
                  <c:v>8</c:v>
                </c:pt>
                <c:pt idx="2">
                  <c:v>7</c:v>
                </c:pt>
                <c:pt idx="3">
                  <c:v>5</c:v>
                </c:pt>
                <c:pt idx="4">
                  <c:v>10</c:v>
                </c:pt>
                <c:pt idx="5">
                  <c:v>10</c:v>
                </c:pt>
                <c:pt idx="6">
                  <c:v>15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Sheet1!$L$2:$L$8</c15:f>
                <c15:dlblRangeCache>
                  <c:ptCount val="7"/>
                  <c:pt idx="0">
                    <c:v>5%</c:v>
                  </c:pt>
                  <c:pt idx="1">
                    <c:v>4%</c:v>
                  </c:pt>
                  <c:pt idx="2">
                    <c:v>4%</c:v>
                  </c:pt>
                  <c:pt idx="3">
                    <c:v>2%</c:v>
                  </c:pt>
                  <c:pt idx="4">
                    <c:v>5%</c:v>
                  </c:pt>
                  <c:pt idx="5">
                    <c:v>4%</c:v>
                  </c:pt>
                  <c:pt idx="6">
                    <c:v>7%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22-2A7D-4BAF-835F-B5F82837CF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410517200"/>
        <c:axId val="410517984"/>
        <c:extLst/>
      </c:barChart>
      <c:catAx>
        <c:axId val="41051720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Month/Year Survey Sent</a:t>
                </a:r>
              </a:p>
            </c:rich>
          </c:tx>
          <c:layout>
            <c:manualLayout>
              <c:xMode val="edge"/>
              <c:yMode val="edge"/>
              <c:x val="7.2326661960037432E-3"/>
              <c:y val="0.2468804348776032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0517984"/>
        <c:crosses val="autoZero"/>
        <c:auto val="1"/>
        <c:lblAlgn val="ctr"/>
        <c:lblOffset val="100"/>
        <c:noMultiLvlLbl val="0"/>
      </c:catAx>
      <c:valAx>
        <c:axId val="410517984"/>
        <c:scaling>
          <c:orientation val="minMax"/>
          <c:max val="1"/>
          <c:min val="0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% of Survey Respondents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0517200"/>
        <c:crosses val="autoZero"/>
        <c:crossBetween val="between"/>
        <c:majorUnit val="0.1"/>
        <c:minorUnit val="5.000000000000001E-2"/>
      </c:valAx>
      <c:spPr>
        <a:noFill/>
        <a:ln>
          <a:noFill/>
        </a:ln>
        <a:effectLst/>
      </c:spPr>
    </c:plotArea>
    <c:legend>
      <c:legendPos val="b"/>
      <c:legendEntry>
        <c:idx val="2"/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4.7914853793488435E-2"/>
          <c:y val="0.91420649694554423"/>
          <c:w val="0.9"/>
          <c:h val="6.69418926800816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7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94000">
          <a:schemeClr val="accent3">
            <a:lumMod val="5000"/>
            <a:lumOff val="95000"/>
          </a:schemeClr>
        </a:gs>
        <a:gs pos="100000">
          <a:schemeClr val="accent3">
            <a:lumMod val="45000"/>
            <a:lumOff val="55000"/>
          </a:schemeClr>
        </a:gs>
        <a:gs pos="99000">
          <a:schemeClr val="bg1">
            <a:lumMod val="85000"/>
          </a:schemeClr>
        </a:gs>
        <a:gs pos="100000">
          <a:schemeClr val="accent3">
            <a:lumMod val="30000"/>
            <a:lumOff val="70000"/>
          </a:schemeClr>
        </a:gs>
      </a:gsLst>
      <a:lin ang="2700000" scaled="1"/>
      <a:tileRect/>
    </a:gradFill>
    <a:ln>
      <a:solidFill>
        <a:schemeClr val="bg1">
          <a:lumMod val="85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indent="0" algn="l">
              <a:buNone/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050" b="1" i="0" u="none" strike="noStrike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Chart 6. Satisfaction with Transparency of IRB Process</a:t>
            </a:r>
          </a:p>
        </c:rich>
      </c:tx>
      <c:layout>
        <c:manualLayout>
          <c:xMode val="edge"/>
          <c:yMode val="edge"/>
          <c:x val="6.15998886437269E-5"/>
          <c:y val="5.5075607533822714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indent="0" algn="l">
            <a:buNone/>
            <a:defRPr sz="105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5464232354244991E-2"/>
          <c:y val="0.11497705579548309"/>
          <c:w val="0.84473049074818984"/>
          <c:h val="0.63132507871509225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Extremely satisfied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D87277AF-F238-E647-9B6A-7B4D30D1048F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53BFA2D4-CD2F-BB45-9267-D3117CC2954B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0-7E5C-463E-847F-25BE9CC3147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5A4C99E1-3D71-E945-8791-BDAAC567C025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266280DC-6549-EC4E-9095-A61DE48C9465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7E5C-463E-847F-25BE9CC3147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2890EDB0-2CBA-DB4E-862E-B64F91BA503F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58524C0F-1FE1-884D-BA46-09A2B437236D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7E5C-463E-847F-25BE9CC31473}"/>
                </c:ext>
              </c:extLst>
            </c:dLbl>
            <c:dLbl>
              <c:idx val="3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8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C6146A6-5390-754E-BEE2-A04DDC1087FF}" type="CELLRANGE">
                      <a:rPr lang="en-US" baseline="0">
                        <a:solidFill>
                          <a:schemeClr val="bg1"/>
                        </a:solidFill>
                      </a:rPr>
                      <a:pPr>
                        <a:defRPr sz="800" b="1">
                          <a:solidFill>
                            <a:schemeClr val="bg1"/>
                          </a:solidFill>
                        </a:defRPr>
                      </a:pPr>
                      <a:t>[CELLRANGE]</a:t>
                    </a:fld>
                    <a:r>
                      <a:rPr lang="en-US" baseline="0">
                        <a:solidFill>
                          <a:schemeClr val="bg1"/>
                        </a:solidFill>
                      </a:rPr>
                      <a:t>, </a:t>
                    </a:r>
                    <a:fld id="{F6D1524B-5798-7D49-9E7F-BD8B45525715}" type="VALUE">
                      <a:rPr lang="en-US" baseline="0">
                        <a:solidFill>
                          <a:schemeClr val="bg1"/>
                        </a:solidFill>
                      </a:rPr>
                      <a:pPr>
                        <a:defRPr sz="800" b="1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endParaRPr lang="en-US" baseline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5927069138194293E-2"/>
                      <c:h val="7.0840652665984979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7E5C-463E-847F-25BE9CC31473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2A0EA665-3007-9347-9C94-F75417B431C3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A8BE7F83-AEAF-2445-A8B9-AD0563298819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7E5C-463E-847F-25BE9CC31473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F1D75543-E2E3-9E47-8437-BD6A4D3690B2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CD58B527-3FB7-B743-94B3-C3857C832CB9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7E5C-463E-847F-25BE9CC31473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13D95305-8C43-384E-B555-37929FBB194E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2DB51779-1EF0-DB4D-8A9F-8462415066A5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2CEC-4EFB-861A-F1C47CC05FB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Sheet1!$B$2:$B$8</c:f>
              <c:numCache>
                <c:formatCode>#,##0</c:formatCode>
                <c:ptCount val="7"/>
                <c:pt idx="0">
                  <c:v>52</c:v>
                </c:pt>
                <c:pt idx="1">
                  <c:v>61</c:v>
                </c:pt>
                <c:pt idx="2">
                  <c:v>87</c:v>
                </c:pt>
                <c:pt idx="3">
                  <c:v>87</c:v>
                </c:pt>
                <c:pt idx="4">
                  <c:v>62</c:v>
                </c:pt>
                <c:pt idx="5">
                  <c:v>84</c:v>
                </c:pt>
                <c:pt idx="6">
                  <c:v>77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Sheet1!$H$2:$H$8</c15:f>
                <c15:dlblRangeCache>
                  <c:ptCount val="7"/>
                  <c:pt idx="0">
                    <c:v>30%</c:v>
                  </c:pt>
                  <c:pt idx="1">
                    <c:v>33%</c:v>
                  </c:pt>
                  <c:pt idx="2">
                    <c:v>44%</c:v>
                  </c:pt>
                  <c:pt idx="3">
                    <c:v>42%</c:v>
                  </c:pt>
                  <c:pt idx="4">
                    <c:v>34%</c:v>
                  </c:pt>
                  <c:pt idx="5">
                    <c:v>33%</c:v>
                  </c:pt>
                  <c:pt idx="6">
                    <c:v>35%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6-7E5C-463E-847F-25BE9CC3147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Somewhat satisfied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2445AE4F-E19E-D94D-A7F2-BB2146E4D564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DE4EB229-C333-A440-BE41-1B83BDF868DA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7E5C-463E-847F-25BE9CC3147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33115DAB-FBA3-7B42-B708-C55E103F3916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71E17008-8C6D-1B4A-974B-B359334DCEDE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7E5C-463E-847F-25BE9CC3147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89D473B3-E460-EE42-BD49-25D94315A6BE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FFB62225-1CA7-3E41-A027-4221CDADD7BA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7E5C-463E-847F-25BE9CC3147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554EB636-884A-5C44-9CA6-857945C26DF2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224E553A-800A-704F-BC2B-4667D86AA71C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7E5C-463E-847F-25BE9CC31473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694670A1-B235-4442-B77E-95F1A4BA095A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D9A5C35E-32E0-B448-8132-39E1F20234B2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7E5C-463E-847F-25BE9CC31473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3FAA8D86-AB80-9944-9048-C44AAE8044D5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E96D1CF4-F82E-3541-97B2-214901A13B9F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7E5C-463E-847F-25BE9CC31473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D9215377-96E1-D74D-A639-1071FF45249D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B30B3BE0-FC67-5F41-AD38-E8746F1CEA7E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2CEC-4EFB-861A-F1C47CC05FB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Sheet1!$C$2:$C$8</c:f>
              <c:numCache>
                <c:formatCode>#,##0</c:formatCode>
                <c:ptCount val="7"/>
                <c:pt idx="0">
                  <c:v>50</c:v>
                </c:pt>
                <c:pt idx="1">
                  <c:v>69</c:v>
                </c:pt>
                <c:pt idx="2">
                  <c:v>67</c:v>
                </c:pt>
                <c:pt idx="3">
                  <c:v>56</c:v>
                </c:pt>
                <c:pt idx="4">
                  <c:v>64</c:v>
                </c:pt>
                <c:pt idx="5">
                  <c:v>89</c:v>
                </c:pt>
                <c:pt idx="6">
                  <c:v>83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Sheet1!$I$2:$I$8</c15:f>
                <c15:dlblRangeCache>
                  <c:ptCount val="7"/>
                  <c:pt idx="0">
                    <c:v>28%</c:v>
                  </c:pt>
                  <c:pt idx="1">
                    <c:v>38%</c:v>
                  </c:pt>
                  <c:pt idx="2">
                    <c:v>34%</c:v>
                  </c:pt>
                  <c:pt idx="3">
                    <c:v>27%</c:v>
                  </c:pt>
                  <c:pt idx="4">
                    <c:v>35%</c:v>
                  </c:pt>
                  <c:pt idx="5">
                    <c:v>35%</c:v>
                  </c:pt>
                  <c:pt idx="6">
                    <c:v>37%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D-7E5C-463E-847F-25BE9CC3147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Neither satisfied nor dissatisfied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901A70B8-DA3E-9E4D-89E0-13B6CEA3B239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EADB8A6D-14D3-E84B-8585-B510F6A2202E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7E5C-463E-847F-25BE9CC3147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F73F6540-55A9-8149-86A6-56764657CC22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2C832EB8-1CBE-6740-8BDC-63E08AF9EF46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7E5C-463E-847F-25BE9CC3147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33E0BF34-F6CF-F949-945C-3F240763F522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20A6C424-3427-5944-8A5A-4A5ACD161883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0-7E5C-463E-847F-25BE9CC3147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C1E2824F-ADD5-9545-9946-B04C97EE9474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052DBEBF-2323-8A43-9BF5-1579FCB3B6D9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1-7E5C-463E-847F-25BE9CC31473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FC254DE2-34F3-FA47-98DA-9E0ADA795379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80765BE7-2278-7F42-8793-110849302283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2-7E5C-463E-847F-25BE9CC31473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51118773-D5C9-7A48-99D8-DF1C78466647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5C2DFEB6-C96B-FE44-B191-60A6798BB2D4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3-7E5C-463E-847F-25BE9CC31473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64802BA0-D7EC-6243-802A-58E08509C288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DB609B5A-AAAD-7F40-BDED-0989119049C8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2CEC-4EFB-861A-F1C47CC05FB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Sheet1!$D$2:$D$8</c:f>
              <c:numCache>
                <c:formatCode>#,##0</c:formatCode>
                <c:ptCount val="7"/>
                <c:pt idx="0">
                  <c:v>30</c:v>
                </c:pt>
                <c:pt idx="1">
                  <c:v>23</c:v>
                </c:pt>
                <c:pt idx="2">
                  <c:v>19</c:v>
                </c:pt>
                <c:pt idx="3">
                  <c:v>31</c:v>
                </c:pt>
                <c:pt idx="4">
                  <c:v>31</c:v>
                </c:pt>
                <c:pt idx="5">
                  <c:v>34</c:v>
                </c:pt>
                <c:pt idx="6">
                  <c:v>27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Sheet1!$I$2:$I$8</c15:f>
                <c15:dlblRangeCache>
                  <c:ptCount val="7"/>
                  <c:pt idx="0">
                    <c:v>28%</c:v>
                  </c:pt>
                  <c:pt idx="1">
                    <c:v>38%</c:v>
                  </c:pt>
                  <c:pt idx="2">
                    <c:v>34%</c:v>
                  </c:pt>
                  <c:pt idx="3">
                    <c:v>27%</c:v>
                  </c:pt>
                  <c:pt idx="4">
                    <c:v>35%</c:v>
                  </c:pt>
                  <c:pt idx="5">
                    <c:v>35%</c:v>
                  </c:pt>
                  <c:pt idx="6">
                    <c:v>37%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4-7E5C-463E-847F-25BE9CC31473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Somewhat dissatisfied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71C88A69-883F-F348-B242-BC95484266C0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99FC5F22-1AA7-8A40-A8A2-FAF7B4CE4846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5-7E5C-463E-847F-25BE9CC3147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57D2C709-EB85-014D-ACF5-CABA5019B48F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034C506A-7878-374A-8D6A-142D549684A6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6-7E5C-463E-847F-25BE9CC3147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234332A4-3187-5841-A2DD-6CA1682B9AAF}" type="CELLRANGE">
                      <a:rPr lang="en-US" baseline="0" dirty="0"/>
                      <a:pPr/>
                      <a:t>[CELLRANGE]</a:t>
                    </a:fld>
                    <a:r>
                      <a:rPr lang="en-US" baseline="0" dirty="0"/>
                      <a:t>, </a:t>
                    </a:r>
                    <a:fld id="{10111D18-09A6-D947-9ECD-49916D50BDEE}" type="VALUE">
                      <a:rPr lang="en-US" baseline="0" dirty="0"/>
                      <a:pPr/>
                      <a:t>[VALUE]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218598535498561E-2"/>
                      <c:h val="7.0378120251790743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7-7E5C-463E-847F-25BE9CC3147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48850043-A135-5443-A1AC-9B28EFEAC0BB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1BC588D5-68EA-AF4B-9A51-E6936CCB9D22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8-7E5C-463E-847F-25BE9CC31473}"/>
                </c:ext>
              </c:extLst>
            </c:dLbl>
            <c:dLbl>
              <c:idx val="4"/>
              <c:layout>
                <c:manualLayout>
                  <c:x val="-4.1637753836617272E-3"/>
                  <c:y val="0"/>
                </c:manualLayout>
              </c:layout>
              <c:tx>
                <c:rich>
                  <a:bodyPr/>
                  <a:lstStyle/>
                  <a:p>
                    <a:fld id="{7588A205-BF06-7443-97D9-6D5DC60F83A2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D1EF6DBD-0D36-E148-B2B7-15DF50488F8D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9-7E5C-463E-847F-25BE9CC31473}"/>
                </c:ext>
              </c:extLst>
            </c:dLbl>
            <c:dLbl>
              <c:idx val="5"/>
              <c:layout>
                <c:manualLayout>
                  <c:x val="4.1637753836614218E-3"/>
                  <c:y val="-2.1218890680033321E-17"/>
                </c:manualLayout>
              </c:layout>
              <c:tx>
                <c:rich>
                  <a:bodyPr/>
                  <a:lstStyle/>
                  <a:p>
                    <a:fld id="{72E8648B-F2AB-1B4A-A849-F85DCBE98888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2B04E6A8-0D1D-2C4F-A063-13459EB939CF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A-7E5C-463E-847F-25BE9CC31473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77211F88-4C6C-6C47-94CF-99C9D6846629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BEB7F825-DE4B-BC49-8C20-870E09579FB0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2CEC-4EFB-861A-F1C47CC05FB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Sheet1!$E$2:$E$8</c:f>
              <c:numCache>
                <c:formatCode>#,##0</c:formatCode>
                <c:ptCount val="7"/>
                <c:pt idx="0">
                  <c:v>27</c:v>
                </c:pt>
                <c:pt idx="1">
                  <c:v>25</c:v>
                </c:pt>
                <c:pt idx="2">
                  <c:v>17</c:v>
                </c:pt>
                <c:pt idx="3">
                  <c:v>26</c:v>
                </c:pt>
                <c:pt idx="4">
                  <c:v>22</c:v>
                </c:pt>
                <c:pt idx="5">
                  <c:v>37</c:v>
                </c:pt>
                <c:pt idx="6">
                  <c:v>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Sheet1!$K$2:$K$8</c15:f>
                <c15:dlblRangeCache>
                  <c:ptCount val="7"/>
                  <c:pt idx="0">
                    <c:v>15%</c:v>
                  </c:pt>
                  <c:pt idx="1">
                    <c:v>14%</c:v>
                  </c:pt>
                  <c:pt idx="2">
                    <c:v>9%</c:v>
                  </c:pt>
                  <c:pt idx="3">
                    <c:v>13%</c:v>
                  </c:pt>
                  <c:pt idx="4">
                    <c:v>12%</c:v>
                  </c:pt>
                  <c:pt idx="5">
                    <c:v>14%</c:v>
                  </c:pt>
                  <c:pt idx="6">
                    <c:v>11%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B-7E5C-463E-847F-25BE9CC31473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Extremely dissatisfied</c:v>
                </c:pt>
              </c:strCache>
            </c:strRef>
          </c:tx>
          <c:spPr>
            <a:solidFill>
              <a:srgbClr val="A40000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C81145A5-E583-4840-B9BF-4EF7F9307696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D05C2249-19FE-7743-8AB3-C02BAF4DFF54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C-7E5C-463E-847F-25BE9CC31473}"/>
                </c:ext>
              </c:extLst>
            </c:dLbl>
            <c:dLbl>
              <c:idx val="1"/>
              <c:layout>
                <c:manualLayout>
                  <c:x val="-4.1637753836615745E-3"/>
                  <c:y val="0"/>
                </c:manualLayout>
              </c:layout>
              <c:tx>
                <c:rich>
                  <a:bodyPr rot="0" spcFirstLastPara="1" vertOverflow="ellipsis" vert="horz" wrap="square" lIns="0" tIns="19050" rIns="38100" bIns="19050" anchor="ctr" anchorCtr="1">
                    <a:spAutoFit/>
                  </a:bodyPr>
                  <a:lstStyle/>
                  <a:p>
                    <a:pPr>
                      <a:defRPr sz="8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D8BA160-D903-8E43-B4E4-47C4ECF85F08}" type="CELLRANGE">
                      <a:rPr lang="en-US" baseline="0"/>
                      <a:pPr>
                        <a:defRPr sz="800" b="1">
                          <a:solidFill>
                            <a:schemeClr val="bg1"/>
                          </a:solidFill>
                        </a:defRPr>
                      </a:pPr>
                      <a:t>[CELLRANGE]</a:t>
                    </a:fld>
                    <a:r>
                      <a:rPr lang="en-US" baseline="0"/>
                      <a:t>, </a:t>
                    </a:r>
                    <a:fld id="{2071AAC1-CF99-C342-9CA8-82066226A9F7}" type="VALUE">
                      <a:rPr lang="en-US" baseline="0"/>
                      <a:pPr>
                        <a:defRPr sz="800" b="1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96578390004433E-2"/>
                      <c:h val="7.0840652665984979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D-7E5C-463E-847F-25BE9CC31473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lIns="0" tIns="19050" rIns="38100" bIns="19050" anchor="ctr" anchorCtr="1">
                    <a:noAutofit/>
                  </a:bodyPr>
                  <a:lstStyle/>
                  <a:p>
                    <a:pPr>
                      <a:defRPr sz="8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06E656B-4E16-004D-85EB-9E5D33B8E8D6}" type="CELLRANGE">
                      <a:rPr lang="en-US" baseline="0" dirty="0"/>
                      <a:pPr>
                        <a:defRPr sz="800" b="1">
                          <a:solidFill>
                            <a:schemeClr val="bg1"/>
                          </a:solidFill>
                        </a:defRPr>
                      </a:pPr>
                      <a:t>[CELLRANGE]</a:t>
                    </a:fld>
                    <a:r>
                      <a:rPr lang="en-US" baseline="0" dirty="0"/>
                      <a:t>, </a:t>
                    </a:r>
                    <a:fld id="{A229FCB5-1278-8149-893C-5D9A2252A8C3}" type="VALUE">
                      <a:rPr lang="en-US" baseline="0" dirty="0"/>
                      <a:pPr>
                        <a:defRPr sz="800" b="1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0" tIns="19050" rIns="38100" bIns="19050" anchor="ctr" anchorCtr="1">
                  <a:no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6235174951514153E-2"/>
                      <c:h val="7.5891469502930312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E-7E5C-463E-847F-25BE9CC31473}"/>
                </c:ext>
              </c:extLst>
            </c:dLbl>
            <c:dLbl>
              <c:idx val="3"/>
              <c:layout>
                <c:manualLayout>
                  <c:x val="-3.1115204943811163E-3"/>
                  <c:y val="3.6032125027082088E-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l">
                      <a:defRPr sz="8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3CC0205-8308-0842-9D13-6B2BE704DA34}" type="CELLRANGE">
                      <a:rPr lang="en-US" baseline="0" dirty="0">
                        <a:solidFill>
                          <a:schemeClr val="bg1"/>
                        </a:solidFill>
                      </a:rPr>
                      <a:pPr algn="l">
                        <a:defRPr sz="800" b="1">
                          <a:solidFill>
                            <a:schemeClr val="bg1"/>
                          </a:solidFill>
                        </a:defRPr>
                      </a:pPr>
                      <a:t>[CELLRANGE]</a:t>
                    </a:fld>
                    <a:r>
                      <a:rPr lang="en-US" baseline="0" dirty="0">
                        <a:solidFill>
                          <a:schemeClr val="bg1"/>
                        </a:solidFill>
                      </a:rPr>
                      <a:t>, </a:t>
                    </a:r>
                    <a:fld id="{D99DD4D1-FB5C-134A-AC6B-AC421C1EA2D3}" type="VALUE">
                      <a:rPr lang="en-US" baseline="0" dirty="0">
                        <a:solidFill>
                          <a:schemeClr val="bg1"/>
                        </a:solidFill>
                      </a:rPr>
                      <a:pPr algn="l">
                        <a:defRPr sz="800" b="1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endParaRPr lang="en-US" baseline="0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l">
                    <a:defRPr sz="8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7972375809251873E-2"/>
                      <c:h val="7.0840460169307576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F-7E5C-463E-847F-25BE9CC31473}"/>
                </c:ext>
              </c:extLst>
            </c:dLbl>
            <c:dLbl>
              <c:idx val="4"/>
              <c:layout>
                <c:manualLayout>
                  <c:x val="-6.2456630754923626E-3"/>
                  <c:y val="1.8226888305628463E-7"/>
                </c:manualLayout>
              </c:layout>
              <c:tx>
                <c:rich>
                  <a:bodyPr/>
                  <a:lstStyle/>
                  <a:p>
                    <a:fld id="{5FDCB210-EAC2-AC4D-9A84-88862ADF188F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447B42C9-850F-4A43-B6B9-B26992DA6776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661961108698633E-2"/>
                      <c:h val="5.9097404491105267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0-7E5C-463E-847F-25BE9CC31473}"/>
                </c:ext>
              </c:extLst>
            </c:dLbl>
            <c:dLbl>
              <c:idx val="5"/>
              <c:layout>
                <c:manualLayout>
                  <c:x val="-4.1637753836615745E-3"/>
                  <c:y val="-2.1218890680033321E-17"/>
                </c:manualLayout>
              </c:layout>
              <c:tx>
                <c:rich>
                  <a:bodyPr/>
                  <a:lstStyle/>
                  <a:p>
                    <a:fld id="{02D54CCE-0C1D-D744-9A6B-1262B27175C1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6D2B4857-0218-CB4A-A1F7-A154E59AC9F9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1-7E5C-463E-847F-25BE9CC31473}"/>
                </c:ext>
              </c:extLst>
            </c:dLbl>
            <c:dLbl>
              <c:idx val="6"/>
              <c:layout>
                <c:manualLayout>
                  <c:x val="-2.0818876918307873E-3"/>
                  <c:y val="0"/>
                </c:manualLayout>
              </c:layout>
              <c:tx>
                <c:rich>
                  <a:bodyPr/>
                  <a:lstStyle/>
                  <a:p>
                    <a:fld id="{F9AA88E2-A6A5-894E-93D3-4A1CF1FA75C6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1843FAA5-9BB1-5D40-861B-5BE2DAD643BD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2CEC-4EFB-861A-F1C47CC05FB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Sheet1!$F$2:$F$8</c:f>
              <c:numCache>
                <c:formatCode>#,##0</c:formatCode>
                <c:ptCount val="7"/>
                <c:pt idx="0">
                  <c:v>17</c:v>
                </c:pt>
                <c:pt idx="1">
                  <c:v>6</c:v>
                </c:pt>
                <c:pt idx="2">
                  <c:v>6</c:v>
                </c:pt>
                <c:pt idx="3">
                  <c:v>5</c:v>
                </c:pt>
                <c:pt idx="4">
                  <c:v>6</c:v>
                </c:pt>
                <c:pt idx="5">
                  <c:v>12</c:v>
                </c:pt>
                <c:pt idx="6">
                  <c:v>11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Sheet1!$L$2:$L$8</c15:f>
                <c15:dlblRangeCache>
                  <c:ptCount val="7"/>
                  <c:pt idx="0">
                    <c:v>10%</c:v>
                  </c:pt>
                  <c:pt idx="1">
                    <c:v>3%</c:v>
                  </c:pt>
                  <c:pt idx="2">
                    <c:v>3%</c:v>
                  </c:pt>
                  <c:pt idx="3">
                    <c:v>2%</c:v>
                  </c:pt>
                  <c:pt idx="4">
                    <c:v>3%</c:v>
                  </c:pt>
                  <c:pt idx="5">
                    <c:v>5%</c:v>
                  </c:pt>
                  <c:pt idx="6">
                    <c:v>5%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22-7E5C-463E-847F-25BE9CC314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410517200"/>
        <c:axId val="410517984"/>
        <c:extLst/>
      </c:barChart>
      <c:catAx>
        <c:axId val="41051720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Month/Year Survey Sent</a:t>
                </a:r>
              </a:p>
            </c:rich>
          </c:tx>
          <c:layout>
            <c:manualLayout>
              <c:xMode val="edge"/>
              <c:yMode val="edge"/>
              <c:x val="7.2326661960037449E-3"/>
              <c:y val="0.1636366814364244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0517984"/>
        <c:crosses val="autoZero"/>
        <c:auto val="1"/>
        <c:lblAlgn val="ctr"/>
        <c:lblOffset val="100"/>
        <c:noMultiLvlLbl val="0"/>
      </c:catAx>
      <c:valAx>
        <c:axId val="410517984"/>
        <c:scaling>
          <c:orientation val="minMax"/>
          <c:max val="1"/>
          <c:min val="0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% of Survey Respondents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out"/>
        <c:minorTickMark val="out"/>
        <c:tickLblPos val="nextTo"/>
        <c:spPr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0517200"/>
        <c:crosses val="autoZero"/>
        <c:crossBetween val="between"/>
        <c:majorUnit val="0.1"/>
        <c:minorUnit val="5.000000000000001E-2"/>
      </c:valAx>
      <c:spPr>
        <a:noFill/>
        <a:ln>
          <a:noFill/>
        </a:ln>
        <a:effectLst/>
      </c:spPr>
    </c:plotArea>
    <c:legend>
      <c:legendPos val="b"/>
      <c:legendEntry>
        <c:idx val="2"/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05"/>
          <c:y val="0.91975608050828939"/>
          <c:w val="0.9"/>
          <c:h val="8.024391949171058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7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94000">
          <a:schemeClr val="accent3">
            <a:lumMod val="5000"/>
            <a:lumOff val="95000"/>
          </a:schemeClr>
        </a:gs>
        <a:gs pos="100000">
          <a:schemeClr val="accent3">
            <a:lumMod val="45000"/>
            <a:lumOff val="55000"/>
          </a:schemeClr>
        </a:gs>
        <a:gs pos="99000">
          <a:schemeClr val="bg1">
            <a:lumMod val="85000"/>
          </a:schemeClr>
        </a:gs>
        <a:gs pos="100000">
          <a:schemeClr val="accent3">
            <a:lumMod val="30000"/>
            <a:lumOff val="70000"/>
          </a:schemeClr>
        </a:gs>
      </a:gsLst>
      <a:lin ang="2700000" scaled="1"/>
      <a:tileRect/>
    </a:gradFill>
    <a:ln>
      <a:solidFill>
        <a:schemeClr val="bg1">
          <a:lumMod val="85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indent="0" algn="l">
              <a:buNone/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050" b="1" i="0" u="none" strike="noStrike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Chart 7. Satisfaction with Clarity of IRB Correspondence (Letters/Clarifications)</a:t>
            </a:r>
          </a:p>
        </c:rich>
      </c:tx>
      <c:layout>
        <c:manualLayout>
          <c:xMode val="edge"/>
          <c:yMode val="edge"/>
          <c:x val="6.1569308077548437E-5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indent="0" algn="l">
            <a:buNone/>
            <a:defRPr sz="105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7549426609138498E-2"/>
          <c:y val="0.1046190985386086"/>
          <c:w val="0.84473049074818984"/>
          <c:h val="0.64168327338712294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Extremely satisfied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93840CB1-D560-EF4E-BEB6-6E5AE26F1462}" type="CELLRANGE">
                      <a:rPr lang="en-US" baseline="0" dirty="0"/>
                      <a:pPr/>
                      <a:t>[CELLRANGE]</a:t>
                    </a:fld>
                    <a:r>
                      <a:rPr lang="en-US" baseline="0" dirty="0"/>
                      <a:t>, </a:t>
                    </a:r>
                    <a:fld id="{18B993CE-225B-EB47-B478-0CD2C8EAC66A}" type="VALUE">
                      <a:rPr lang="en-US" baseline="0" dirty="0"/>
                      <a:pPr/>
                      <a:t>[VALUE]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737981383739824E-2"/>
                      <c:h val="7.0840652665984979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FF6B-4C9D-BF2D-8894D3483A6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B14AA665-821F-1A47-8F6B-19FE52790C71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74A842A8-06E8-DF47-96CA-80E4C9A0A793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FF6B-4C9D-BF2D-8894D3483A6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0444816A-F551-E245-9F59-EFE4943D8A20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EF636373-D7F7-5D4F-894E-48532D88CD4A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FF6B-4C9D-BF2D-8894D3483A6D}"/>
                </c:ext>
              </c:extLst>
            </c:dLbl>
            <c:dLbl>
              <c:idx val="3"/>
              <c:layout>
                <c:manualLayout>
                  <c:x val="-4.1702123747085103E-3"/>
                  <c:y val="-2.7747917813726276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8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81BD9F6-2573-1A47-B1BF-2821FA46BB30}" type="CELLRANGE">
                      <a:rPr lang="en-US" baseline="0"/>
                      <a:pPr>
                        <a:defRPr sz="800" b="1">
                          <a:solidFill>
                            <a:schemeClr val="bg1"/>
                          </a:solidFill>
                        </a:defRPr>
                      </a:pPr>
                      <a:t>[CELLRANGE]</a:t>
                    </a:fld>
                    <a:r>
                      <a:rPr lang="en-US" baseline="0"/>
                      <a:t>, </a:t>
                    </a:r>
                    <a:fld id="{192E3524-FC1F-4B47-A031-6E3AFABE5AEC}" type="VALUE">
                      <a:rPr lang="en-US" baseline="0"/>
                      <a:pPr>
                        <a:defRPr sz="800" b="1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737981383739824E-2"/>
                      <c:h val="8.7489403354220743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FF6B-4C9D-BF2D-8894D3483A6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411BC8C2-CA10-5043-B0AD-693CD2DAFCAA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680ECE2D-FEA8-4547-9326-CA74358A1C09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FF6B-4C9D-BF2D-8894D3483A6D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2208CD89-7699-9141-A4E8-20B811DDB259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735C97CA-1976-5C43-8660-9348EB87202E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FF6B-4C9D-BF2D-8894D3483A6D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26B65142-DFCB-B54E-AD6E-38E0979A09AD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7AE8F38F-104E-0A45-BE2D-475DACAFEBD7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0E19-432E-BA4D-CFA1ACFBFA4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Sheet1!$B$2:$B$8</c:f>
              <c:numCache>
                <c:formatCode>#,##0</c:formatCode>
                <c:ptCount val="7"/>
                <c:pt idx="0">
                  <c:v>43</c:v>
                </c:pt>
                <c:pt idx="1">
                  <c:v>59</c:v>
                </c:pt>
                <c:pt idx="2">
                  <c:v>60</c:v>
                </c:pt>
                <c:pt idx="3">
                  <c:v>70</c:v>
                </c:pt>
                <c:pt idx="4">
                  <c:v>57</c:v>
                </c:pt>
                <c:pt idx="5">
                  <c:v>77</c:v>
                </c:pt>
                <c:pt idx="6">
                  <c:v>73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Sheet1!$H$2:$H$8</c15:f>
                <c15:dlblRangeCache>
                  <c:ptCount val="7"/>
                  <c:pt idx="0">
                    <c:v>24%</c:v>
                  </c:pt>
                  <c:pt idx="1">
                    <c:v>32%</c:v>
                  </c:pt>
                  <c:pt idx="2">
                    <c:v>31%</c:v>
                  </c:pt>
                  <c:pt idx="3">
                    <c:v>34%</c:v>
                  </c:pt>
                  <c:pt idx="4">
                    <c:v>31%</c:v>
                  </c:pt>
                  <c:pt idx="5">
                    <c:v>30%</c:v>
                  </c:pt>
                  <c:pt idx="6">
                    <c:v>33%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6-FF6B-4C9D-BF2D-8894D3483A6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Somewhat satisfied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417AD2E4-44D7-CC4C-8C4B-716A71C05FA6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48BD83D4-60F7-9047-8DCE-BA423E74B620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FF6B-4C9D-BF2D-8894D3483A6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7C8B18C0-3791-0446-8592-1FADCCF114C5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06A1E999-8515-8D49-AE3F-BB9AA0D6969A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FF6B-4C9D-BF2D-8894D3483A6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D83FFE38-123F-0C4C-9C9B-38B4DDA6FA47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52E538D1-A32A-A641-957B-3016DB93E567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FF6B-4C9D-BF2D-8894D3483A6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FF8DE2AB-4354-0440-A0C2-674647B3314B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A7954C6A-25DF-044A-9719-ABD54FCEB8E6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FF6B-4C9D-BF2D-8894D3483A6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09909E00-FEF9-7A47-99F7-8CC928174B8B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61BF73DF-A955-CE4B-975B-B5DD1CB09766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FF6B-4C9D-BF2D-8894D3483A6D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BCAD63F9-6260-844B-B875-6F1708C824E5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5CE36B64-A85A-7648-B4D6-DED85A6DFA16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FF6B-4C9D-BF2D-8894D3483A6D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80BB443A-2BBC-E242-B6B7-CD116FD2C150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F954D696-89C4-0040-80B5-19446F232C14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0E19-432E-BA4D-CFA1ACFBFA4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Sheet1!$C$2:$C$8</c:f>
              <c:numCache>
                <c:formatCode>#,##0</c:formatCode>
                <c:ptCount val="7"/>
                <c:pt idx="0">
                  <c:v>54</c:v>
                </c:pt>
                <c:pt idx="1">
                  <c:v>65</c:v>
                </c:pt>
                <c:pt idx="2">
                  <c:v>83</c:v>
                </c:pt>
                <c:pt idx="3">
                  <c:v>73</c:v>
                </c:pt>
                <c:pt idx="4">
                  <c:v>61</c:v>
                </c:pt>
                <c:pt idx="5">
                  <c:v>102</c:v>
                </c:pt>
                <c:pt idx="6">
                  <c:v>75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Sheet1!$I$2:$I$8</c15:f>
                <c15:dlblRangeCache>
                  <c:ptCount val="7"/>
                  <c:pt idx="0">
                    <c:v>31%</c:v>
                  </c:pt>
                  <c:pt idx="1">
                    <c:v>35%</c:v>
                  </c:pt>
                  <c:pt idx="2">
                    <c:v>43%</c:v>
                  </c:pt>
                  <c:pt idx="3">
                    <c:v>36%</c:v>
                  </c:pt>
                  <c:pt idx="4">
                    <c:v>33%</c:v>
                  </c:pt>
                  <c:pt idx="5">
                    <c:v>40%</c:v>
                  </c:pt>
                  <c:pt idx="6">
                    <c:v>34%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D-FF6B-4C9D-BF2D-8894D3483A6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Neither satisfied nor dissatisfied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5085E681-BCF1-7747-839C-70AA401C72C1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EBF6084C-5142-BB4D-A860-564BE2F8A396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FF6B-4C9D-BF2D-8894D3483A6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B1EEC206-584D-D24B-97DD-839D04DC251D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B42BA91E-6751-BC45-A208-DD2275A3D860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FF6B-4C9D-BF2D-8894D3483A6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D9CB1FDE-54FE-B649-BB3A-4D38F9CC203D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C5FC08DE-E6F5-BB41-8401-DFC9960F9A3E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0-FF6B-4C9D-BF2D-8894D3483A6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E4673F53-FE8C-F149-BA39-DFAD49D4F871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FA2EE88F-8C7B-4D43-86D1-5B72087F42EE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1-FF6B-4C9D-BF2D-8894D3483A6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9379FF16-40D3-9E48-853A-E9541D825B99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DF86515E-9CEF-854C-9DEB-1F3D97937066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2-FF6B-4C9D-BF2D-8894D3483A6D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91E59756-DDA1-5749-AF9F-2C5257088683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ED24C92C-568E-C344-92FC-34C4629AD61A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3-FF6B-4C9D-BF2D-8894D3483A6D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D3DE4259-BB32-434F-A8F5-D2FAFEF28B5F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D53D51A3-BE3F-5D47-923A-CA48D7BF50B5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0E19-432E-BA4D-CFA1ACFBFA4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Sheet1!$D$2:$D$8</c:f>
              <c:numCache>
                <c:formatCode>#,##0</c:formatCode>
                <c:ptCount val="7"/>
                <c:pt idx="0">
                  <c:v>22</c:v>
                </c:pt>
                <c:pt idx="1">
                  <c:v>21</c:v>
                </c:pt>
                <c:pt idx="2">
                  <c:v>24</c:v>
                </c:pt>
                <c:pt idx="3">
                  <c:v>26</c:v>
                </c:pt>
                <c:pt idx="4">
                  <c:v>31</c:v>
                </c:pt>
                <c:pt idx="5">
                  <c:v>29</c:v>
                </c:pt>
                <c:pt idx="6">
                  <c:v>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Sheet1!$J$2:$J$8</c15:f>
                <c15:dlblRangeCache>
                  <c:ptCount val="7"/>
                  <c:pt idx="0">
                    <c:v>12%</c:v>
                  </c:pt>
                  <c:pt idx="1">
                    <c:v>11%</c:v>
                  </c:pt>
                  <c:pt idx="2">
                    <c:v>12%</c:v>
                  </c:pt>
                  <c:pt idx="3">
                    <c:v>13%</c:v>
                  </c:pt>
                  <c:pt idx="4">
                    <c:v>17%</c:v>
                  </c:pt>
                  <c:pt idx="5">
                    <c:v>11%</c:v>
                  </c:pt>
                  <c:pt idx="6">
                    <c:v>11%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4-FF6B-4C9D-BF2D-8894D3483A6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Somewhat dissatisfied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C352F2F5-8C60-CA47-843E-3A4F5E8FF04B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93EAA528-E253-884B-8903-14CA9903CC7A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5-FF6B-4C9D-BF2D-8894D3483A6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3F4A98B4-F1AC-8049-99F1-1962321308CA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D3830D01-97E3-5147-B868-83A59B93E5D1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6-FF6B-4C9D-BF2D-8894D3483A6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D1F3D72C-44D5-0748-86F4-31962B1898E0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2AD4DC56-D38A-E84D-8A77-88CDF87C28BD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7-FF6B-4C9D-BF2D-8894D3483A6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0942D606-12B0-FB4B-8662-46CF51209071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0E62C0D9-CDB6-E54D-9A4E-69FAAD87F42F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8-FF6B-4C9D-BF2D-8894D3483A6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FBEEA915-66E7-E449-B2E3-7BA017D2460B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8A525215-869F-D84E-99D9-DDA3D22F0000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9-FF6B-4C9D-BF2D-8894D3483A6D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E7446EB8-D8D3-6C49-863C-FC395733BB59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245334ED-CAA2-4E47-AB9E-094D3BF0A9D9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A-FF6B-4C9D-BF2D-8894D3483A6D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F32C2259-5893-E645-8FAD-22FD293091B8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D4925D9C-DA09-7E4B-AC3B-599F2659FCFC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0E19-432E-BA4D-CFA1ACFBFA4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Sheet1!$E$2:$E$8</c:f>
              <c:numCache>
                <c:formatCode>#,##0</c:formatCode>
                <c:ptCount val="7"/>
                <c:pt idx="0">
                  <c:v>39</c:v>
                </c:pt>
                <c:pt idx="1">
                  <c:v>25</c:v>
                </c:pt>
                <c:pt idx="2">
                  <c:v>21</c:v>
                </c:pt>
                <c:pt idx="3">
                  <c:v>24</c:v>
                </c:pt>
                <c:pt idx="4">
                  <c:v>28</c:v>
                </c:pt>
                <c:pt idx="5">
                  <c:v>36</c:v>
                </c:pt>
                <c:pt idx="6">
                  <c:v>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Sheet1!$J$2:$J$8</c15:f>
                <c15:dlblRangeCache>
                  <c:ptCount val="7"/>
                  <c:pt idx="0">
                    <c:v>12%</c:v>
                  </c:pt>
                  <c:pt idx="1">
                    <c:v>11%</c:v>
                  </c:pt>
                  <c:pt idx="2">
                    <c:v>12%</c:v>
                  </c:pt>
                  <c:pt idx="3">
                    <c:v>13%</c:v>
                  </c:pt>
                  <c:pt idx="4">
                    <c:v>17%</c:v>
                  </c:pt>
                  <c:pt idx="5">
                    <c:v>11%</c:v>
                  </c:pt>
                  <c:pt idx="6">
                    <c:v>11%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B-FF6B-4C9D-BF2D-8894D3483A6D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Extremely dissatisfied</c:v>
                </c:pt>
              </c:strCache>
            </c:strRef>
          </c:tx>
          <c:spPr>
            <a:solidFill>
              <a:srgbClr val="9E2D00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9A18AE57-6991-9840-B7EB-8C2D75F5F4E8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A7C7B4DC-65FF-6D49-BE32-81F5F0B80C39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C-FF6B-4C9D-BF2D-8894D3483A6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D201D623-D269-E64C-A5B1-A4AC409E8571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30AB03E3-A373-4A43-AA7F-3444BD5EBD29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D-FF6B-4C9D-BF2D-8894D3483A6D}"/>
                </c:ext>
              </c:extLst>
            </c:dLbl>
            <c:dLbl>
              <c:idx val="2"/>
              <c:layout>
                <c:manualLayout>
                  <c:x val="-2.0851472335596402E-3"/>
                  <c:y val="5.5495835627451503E-3"/>
                </c:manualLayout>
              </c:layout>
              <c:tx>
                <c:rich>
                  <a:bodyPr/>
                  <a:lstStyle/>
                  <a:p>
                    <a:fld id="{2CEB9D89-0467-564C-837A-3A1413027B78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06EAC47A-9894-894A-BAF1-A5561C9F06D4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E-FF6B-4C9D-BF2D-8894D3483A6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77237A63-E55A-964B-A602-DA51E34D1C95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6371ADC6-81AF-6C44-92C6-B948262A8D1A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F-FF6B-4C9D-BF2D-8894D3483A6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C29A3A7A-692D-B343-8347-FD4449E53556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8CCB8FA3-E71C-9245-ABF8-32C4C69AB66D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0-FF6B-4C9D-BF2D-8894D3483A6D}"/>
                </c:ext>
              </c:extLst>
            </c:dLbl>
            <c:dLbl>
              <c:idx val="5"/>
              <c:layout>
                <c:manualLayout>
                  <c:x val="-4.1702944671194331E-3"/>
                  <c:y val="4.7560822614983907E-3"/>
                </c:manualLayout>
              </c:layout>
              <c:tx>
                <c:rich>
                  <a:bodyPr/>
                  <a:lstStyle/>
                  <a:p>
                    <a:fld id="{8165C921-ABEA-C748-B370-91AB0D5A329E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5BD173C9-A4F3-904C-BE10-B14580A9DD6B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1-FF6B-4C9D-BF2D-8894D3483A6D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F2A70BBB-BC7C-AF4A-9046-AF8D729195D2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1515FC1A-769B-FE4B-BC53-FBE0126DAA9E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0E19-432E-BA4D-CFA1ACFBFA4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Sheet1!$F$2:$F$8</c:f>
              <c:numCache>
                <c:formatCode>#,##0</c:formatCode>
                <c:ptCount val="7"/>
                <c:pt idx="0">
                  <c:v>19</c:v>
                </c:pt>
                <c:pt idx="1">
                  <c:v>15</c:v>
                </c:pt>
                <c:pt idx="2">
                  <c:v>7</c:v>
                </c:pt>
                <c:pt idx="3">
                  <c:v>12</c:v>
                </c:pt>
                <c:pt idx="4">
                  <c:v>8</c:v>
                </c:pt>
                <c:pt idx="5">
                  <c:v>12</c:v>
                </c:pt>
                <c:pt idx="6">
                  <c:v>24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Sheet1!$L$2:$L$8</c15:f>
                <c15:dlblRangeCache>
                  <c:ptCount val="7"/>
                  <c:pt idx="0">
                    <c:v>11%</c:v>
                  </c:pt>
                  <c:pt idx="1">
                    <c:v>8%</c:v>
                  </c:pt>
                  <c:pt idx="2">
                    <c:v>4%</c:v>
                  </c:pt>
                  <c:pt idx="3">
                    <c:v>6%</c:v>
                  </c:pt>
                  <c:pt idx="4">
                    <c:v>4%</c:v>
                  </c:pt>
                  <c:pt idx="5">
                    <c:v>5%</c:v>
                  </c:pt>
                  <c:pt idx="6">
                    <c:v>11%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22-FF6B-4C9D-BF2D-8894D3483A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410517200"/>
        <c:axId val="410517984"/>
        <c:extLst/>
      </c:barChart>
      <c:catAx>
        <c:axId val="41051720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Month/Year</a:t>
                </a:r>
                <a:r>
                  <a:rPr lang="en-US" sz="600" baseline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</a:t>
                </a:r>
                <a:r>
                  <a:rPr lang="en-US" sz="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Survey Sent</a:t>
                </a:r>
              </a:p>
            </c:rich>
          </c:tx>
          <c:layout>
            <c:manualLayout>
              <c:xMode val="edge"/>
              <c:yMode val="edge"/>
              <c:x val="7.2326661960037449E-3"/>
              <c:y val="0.1636366814364244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0517984"/>
        <c:crosses val="autoZero"/>
        <c:auto val="1"/>
        <c:lblAlgn val="ctr"/>
        <c:lblOffset val="100"/>
        <c:noMultiLvlLbl val="0"/>
      </c:catAx>
      <c:valAx>
        <c:axId val="410517984"/>
        <c:scaling>
          <c:orientation val="minMax"/>
          <c:max val="1"/>
          <c:min val="0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% of Survey Respondents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out"/>
        <c:minorTickMark val="out"/>
        <c:tickLblPos val="nextTo"/>
        <c:spPr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0517200"/>
        <c:crosses val="autoZero"/>
        <c:crossBetween val="between"/>
        <c:majorUnit val="0.1"/>
        <c:minorUnit val="5.000000000000001E-2"/>
      </c:valAx>
      <c:spPr>
        <a:noFill/>
        <a:ln>
          <a:noFill/>
        </a:ln>
        <a:effectLst/>
      </c:spPr>
    </c:plotArea>
    <c:legend>
      <c:legendPos val="b"/>
      <c:legendEntry>
        <c:idx val="2"/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5.0000024627723232E-2"/>
          <c:y val="0.91420649694554423"/>
          <c:w val="0.89999995074455352"/>
          <c:h val="8.024391949171058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7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94000">
          <a:schemeClr val="accent3">
            <a:lumMod val="5000"/>
            <a:lumOff val="95000"/>
          </a:schemeClr>
        </a:gs>
        <a:gs pos="100000">
          <a:schemeClr val="accent3">
            <a:lumMod val="45000"/>
            <a:lumOff val="55000"/>
          </a:schemeClr>
        </a:gs>
        <a:gs pos="99000">
          <a:schemeClr val="bg1">
            <a:lumMod val="85000"/>
          </a:schemeClr>
        </a:gs>
        <a:gs pos="100000">
          <a:schemeClr val="accent3">
            <a:lumMod val="30000"/>
            <a:lumOff val="70000"/>
          </a:schemeClr>
        </a:gs>
      </a:gsLst>
      <a:lin ang="2700000" scaled="1"/>
      <a:tileRect/>
    </a:gradFill>
    <a:ln>
      <a:solidFill>
        <a:schemeClr val="bg1">
          <a:lumMod val="85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indent="0" algn="l">
              <a:buNone/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050" b="1" i="0" u="none" strike="noStrike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Chart 8. Satisfaction with Overall IRB Review Time</a:t>
            </a:r>
          </a:p>
        </c:rich>
      </c:tx>
      <c:layout>
        <c:manualLayout>
          <c:xMode val="edge"/>
          <c:yMode val="edge"/>
          <c:x val="4.2318637751968292E-3"/>
          <c:y val="5.507633954711902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indent="0" algn="l">
            <a:buNone/>
            <a:defRPr sz="105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5464232354244991E-2"/>
          <c:y val="0.1046190985386086"/>
          <c:w val="0.84473049074818984"/>
          <c:h val="0.64168327338712294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Extremely satisfied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DA8BC700-904B-7C40-A544-7A7A03F815CD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33CBEB6C-6828-B94D-A73C-AD3CEE3AF07E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0-2B04-4C21-AFE8-8EFCB50B6F2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779DA219-1425-8640-9B86-D7117717BBEF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D3A0ECA8-375D-8C40-B329-786012EDCB5D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2B04-4C21-AFE8-8EFCB50B6F2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CE3FD07D-82A0-B64C-A178-9E593B2D2CE9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8B584189-214B-B144-9620-A74E318F0224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2B04-4C21-AFE8-8EFCB50B6F2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9EE5532F-E730-304F-8B5A-8D6A97C08019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D597E51A-8F4F-2E49-BCC5-3CF12CDBF39A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2B04-4C21-AFE8-8EFCB50B6F2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A1D3ED75-640A-3140-B6E9-25EE2AC8BFAD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21612887-08A7-CA4E-9498-2562989C5238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2B04-4C21-AFE8-8EFCB50B6F2C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75A4D3BD-9950-C34C-B382-D2733D130506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7831A94C-BF4A-7C48-8A80-75AA2112F840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2B04-4C21-AFE8-8EFCB50B6F2C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EE6F2F6C-7AA1-E241-8339-95349458FC15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27EFC7EB-9F21-DA43-8972-D7B109DAC9A0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981B-4E8F-BDCC-FAD91B1EDC4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Sheet1!$B$2:$B$8</c:f>
              <c:numCache>
                <c:formatCode>#,##0</c:formatCode>
                <c:ptCount val="7"/>
                <c:pt idx="0">
                  <c:v>41</c:v>
                </c:pt>
                <c:pt idx="1">
                  <c:v>52</c:v>
                </c:pt>
                <c:pt idx="2">
                  <c:v>61</c:v>
                </c:pt>
                <c:pt idx="3">
                  <c:v>53</c:v>
                </c:pt>
                <c:pt idx="4">
                  <c:v>46</c:v>
                </c:pt>
                <c:pt idx="5">
                  <c:v>63</c:v>
                </c:pt>
                <c:pt idx="6">
                  <c:v>51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Sheet1!$H$2:$H$8</c15:f>
                <c15:dlblRangeCache>
                  <c:ptCount val="7"/>
                  <c:pt idx="0">
                    <c:v>23%</c:v>
                  </c:pt>
                  <c:pt idx="1">
                    <c:v>28%</c:v>
                  </c:pt>
                  <c:pt idx="2">
                    <c:v>32%</c:v>
                  </c:pt>
                  <c:pt idx="3">
                    <c:v>26%</c:v>
                  </c:pt>
                  <c:pt idx="4">
                    <c:v>25%</c:v>
                  </c:pt>
                  <c:pt idx="5">
                    <c:v>25%</c:v>
                  </c:pt>
                  <c:pt idx="6">
                    <c:v>23%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6-2B04-4C21-AFE8-8EFCB50B6F2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Somewhat satisfied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206727D1-8B17-5F49-9F65-A4B4AC802209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586F6809-6C6C-B04B-A5EF-3F5DA06CE30F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2B04-4C21-AFE8-8EFCB50B6F2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12FF24BB-602E-F845-8C7B-4D4D6BAE3405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E70A261B-24D1-C242-B224-7965B057966B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2B04-4C21-AFE8-8EFCB50B6F2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7D3A8EB5-835F-5241-AE33-F58D6B53FDDF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10350DEA-887D-7646-8C82-02111F43C469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2B04-4C21-AFE8-8EFCB50B6F2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5D60A1C0-48B7-D849-B538-62436E2B994E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CFADA67E-E2B4-7144-9ECD-B0ABB10B3EF1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2B04-4C21-AFE8-8EFCB50B6F2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58F64F12-CE13-F743-929B-E8B2CC124344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7A6900E8-3514-2F47-AF3B-0A48928D34CA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2B04-4C21-AFE8-8EFCB50B6F2C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E78AE126-8156-1F4D-8136-D8259E00B50C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66CA3B1F-1B7B-D04B-83D8-6A020EB43E38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2B04-4C21-AFE8-8EFCB50B6F2C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0F9CF197-FF96-C946-B6B8-28C355A543F6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515FC529-111F-1A44-850C-33C0295AFEF8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981B-4E8F-BDCC-FAD91B1EDC4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Sheet1!$C$2:$C$8</c:f>
              <c:numCache>
                <c:formatCode>#,##0</c:formatCode>
                <c:ptCount val="7"/>
                <c:pt idx="0">
                  <c:v>50</c:v>
                </c:pt>
                <c:pt idx="1">
                  <c:v>62</c:v>
                </c:pt>
                <c:pt idx="2">
                  <c:v>58</c:v>
                </c:pt>
                <c:pt idx="3">
                  <c:v>71</c:v>
                </c:pt>
                <c:pt idx="4">
                  <c:v>60</c:v>
                </c:pt>
                <c:pt idx="5">
                  <c:v>79</c:v>
                </c:pt>
                <c:pt idx="6">
                  <c:v>68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Sheet1!$I$2:$I$8</c15:f>
                <c15:dlblRangeCache>
                  <c:ptCount val="7"/>
                  <c:pt idx="0">
                    <c:v>28%</c:v>
                  </c:pt>
                  <c:pt idx="1">
                    <c:v>34%</c:v>
                  </c:pt>
                  <c:pt idx="2">
                    <c:v>30%</c:v>
                  </c:pt>
                  <c:pt idx="3">
                    <c:v>35%</c:v>
                  </c:pt>
                  <c:pt idx="4">
                    <c:v>33%</c:v>
                  </c:pt>
                  <c:pt idx="5">
                    <c:v>31%</c:v>
                  </c:pt>
                  <c:pt idx="6">
                    <c:v>30%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D-2B04-4C21-AFE8-8EFCB50B6F2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Neither satisfied nor dissatisfied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F8AE79AA-AD38-8A45-932D-4B13490C2342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83EC941F-ED7C-0445-8A62-3850F96E70EF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2B04-4C21-AFE8-8EFCB50B6F2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18A8C188-D890-BE4B-9711-5105B321E516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1D20E03C-C649-724B-B1C0-7CF46E003A4F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2B04-4C21-AFE8-8EFCB50B6F2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55C40066-D680-7744-8884-6A6B2DEBF902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1EF6738D-6CFD-434C-8F9A-31383D926EAF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0-2B04-4C21-AFE8-8EFCB50B6F2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95EE11BB-5675-3D4F-AB2C-B8EE6E1E0DDF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32074538-2B17-F840-830F-7B97B9B8E3A7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1-2B04-4C21-AFE8-8EFCB50B6F2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1A6B394D-7790-1545-B52D-DB04B2D32649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0F213ACA-CD52-6B45-A86A-178495FF23FA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2-2B04-4C21-AFE8-8EFCB50B6F2C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945BF49A-599A-A84C-9FEE-5BB57795DE00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BD8B8DB5-0DD3-414D-BECB-2D70648DFA0E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3-2B04-4C21-AFE8-8EFCB50B6F2C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C70D0D6C-8119-D747-A0AF-CB5ABD0050CE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DF0EFAE9-068F-9B42-ACD2-C522052EB71B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981B-4E8F-BDCC-FAD91B1EDC4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Sheet1!$D$2:$D$8</c:f>
              <c:numCache>
                <c:formatCode>#,##0</c:formatCode>
                <c:ptCount val="7"/>
                <c:pt idx="0">
                  <c:v>19</c:v>
                </c:pt>
                <c:pt idx="1">
                  <c:v>22</c:v>
                </c:pt>
                <c:pt idx="2">
                  <c:v>35</c:v>
                </c:pt>
                <c:pt idx="3">
                  <c:v>34</c:v>
                </c:pt>
                <c:pt idx="4">
                  <c:v>27</c:v>
                </c:pt>
                <c:pt idx="5">
                  <c:v>32</c:v>
                </c:pt>
                <c:pt idx="6">
                  <c:v>34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Sheet1!$J$2:$J$8</c15:f>
                <c15:dlblRangeCache>
                  <c:ptCount val="7"/>
                  <c:pt idx="0">
                    <c:v>11%</c:v>
                  </c:pt>
                  <c:pt idx="1">
                    <c:v>12%</c:v>
                  </c:pt>
                  <c:pt idx="2">
                    <c:v>18%</c:v>
                  </c:pt>
                  <c:pt idx="3">
                    <c:v>17%</c:v>
                  </c:pt>
                  <c:pt idx="4">
                    <c:v>15%</c:v>
                  </c:pt>
                  <c:pt idx="5">
                    <c:v>12%</c:v>
                  </c:pt>
                  <c:pt idx="6">
                    <c:v>15%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4-2B04-4C21-AFE8-8EFCB50B6F2C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Somewhat dissatisfied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822EBDC9-0A67-E948-948B-BE228BDACA3A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A0B414EF-C3EC-1146-960B-66215C4BF502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5-2B04-4C21-AFE8-8EFCB50B6F2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DE84354B-B999-774A-A3D9-F3564418AA30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78CB625A-E395-7C47-AA0E-75E3C1CAB089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6-2B04-4C21-AFE8-8EFCB50B6F2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70C6FAFF-1A2F-8641-BC48-9C0F32A18CEF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89AD9E85-3884-8F45-8508-81E34297CD7B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7-2B04-4C21-AFE8-8EFCB50B6F2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48AFA08F-ECAF-0C41-8884-96B501A592C3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AC93A6DD-CD89-814A-ACA0-A45F1B4958DE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8-2B04-4C21-AFE8-8EFCB50B6F2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0E99275D-2F9F-6D41-9EE9-F79FB8A40C88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3B496FDB-BE19-9840-9C03-CAD4B6F91127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9-2B04-4C21-AFE8-8EFCB50B6F2C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007D3E69-8141-AE4B-AC6F-35640A0A253F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E5E51CAF-1791-6040-AA2F-10EBBCA55D13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A-2B04-4C21-AFE8-8EFCB50B6F2C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AAA9F66B-FB08-A447-A4F9-40CE24138CCE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D88EE0E6-79D0-B144-9F64-452917E3D759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981B-4E8F-BDCC-FAD91B1EDC4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Sheet1!$E$2:$E$8</c:f>
              <c:numCache>
                <c:formatCode>#,##0</c:formatCode>
                <c:ptCount val="7"/>
                <c:pt idx="0">
                  <c:v>37</c:v>
                </c:pt>
                <c:pt idx="1">
                  <c:v>32</c:v>
                </c:pt>
                <c:pt idx="2">
                  <c:v>28</c:v>
                </c:pt>
                <c:pt idx="3">
                  <c:v>30</c:v>
                </c:pt>
                <c:pt idx="4">
                  <c:v>33</c:v>
                </c:pt>
                <c:pt idx="5">
                  <c:v>41</c:v>
                </c:pt>
                <c:pt idx="6">
                  <c:v>33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Sheet1!$K$2:$K$8</c15:f>
                <c15:dlblRangeCache>
                  <c:ptCount val="7"/>
                  <c:pt idx="0">
                    <c:v>21%</c:v>
                  </c:pt>
                  <c:pt idx="1">
                    <c:v>17%</c:v>
                  </c:pt>
                  <c:pt idx="2">
                    <c:v>15%</c:v>
                  </c:pt>
                  <c:pt idx="3">
                    <c:v>15%</c:v>
                  </c:pt>
                  <c:pt idx="4">
                    <c:v>18%</c:v>
                  </c:pt>
                  <c:pt idx="5">
                    <c:v>16%</c:v>
                  </c:pt>
                  <c:pt idx="6">
                    <c:v>15%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B-2B04-4C21-AFE8-8EFCB50B6F2C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Extremely dissatisfied</c:v>
                </c:pt>
              </c:strCache>
            </c:strRef>
          </c:tx>
          <c:spPr>
            <a:solidFill>
              <a:srgbClr val="9E2D00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8F628B45-5F6B-1940-9D14-DB5EDD309BEC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784F1469-7F5E-3A48-82EB-9E8DF8C7C162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C-2B04-4C21-AFE8-8EFCB50B6F2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DA1568B7-4398-F34D-8C3D-F764BC7D4CB7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BE731090-2666-F248-8689-CEA914169101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D-2B04-4C21-AFE8-8EFCB50B6F2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BDC9E9E1-9C4B-CD4F-83B7-D6C9F04D4ECA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5EFD2454-27CA-A349-B9C0-9CE8337D6F6E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E-2B04-4C21-AFE8-8EFCB50B6F2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FBADB61E-E586-6F47-8093-D39DE9271CBA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03FE2B37-E228-B143-A738-C0F93E91D4DE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F-2B04-4C21-AFE8-8EFCB50B6F2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3541D87F-67FF-2843-A3D6-D8FD90F81047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4C4417F3-6191-D94E-ABD7-D1B963A4EF88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0-2B04-4C21-AFE8-8EFCB50B6F2C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C51A9E74-38C5-174A-8366-87E9091489F7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6E715432-715A-C74C-A247-BC39179D1055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1-2B04-4C21-AFE8-8EFCB50B6F2C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648167FA-1412-D54D-856B-90E97DCA4A17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8367DD49-35ED-F249-95FB-020B0DB977DF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981B-4E8F-BDCC-FAD91B1EDC4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Sheet1!$F$2:$F$8</c:f>
              <c:numCache>
                <c:formatCode>#,##0</c:formatCode>
                <c:ptCount val="7"/>
                <c:pt idx="0">
                  <c:v>29</c:v>
                </c:pt>
                <c:pt idx="1">
                  <c:v>16</c:v>
                </c:pt>
                <c:pt idx="2">
                  <c:v>11</c:v>
                </c:pt>
                <c:pt idx="3">
                  <c:v>17</c:v>
                </c:pt>
                <c:pt idx="4">
                  <c:v>17</c:v>
                </c:pt>
                <c:pt idx="5">
                  <c:v>42</c:v>
                </c:pt>
                <c:pt idx="6">
                  <c:v>37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Sheet1!$L$2:$L$8</c15:f>
                <c15:dlblRangeCache>
                  <c:ptCount val="7"/>
                  <c:pt idx="0">
                    <c:v>16%</c:v>
                  </c:pt>
                  <c:pt idx="1">
                    <c:v>9%</c:v>
                  </c:pt>
                  <c:pt idx="2">
                    <c:v>6%</c:v>
                  </c:pt>
                  <c:pt idx="3">
                    <c:v>8%</c:v>
                  </c:pt>
                  <c:pt idx="4">
                    <c:v>9%</c:v>
                  </c:pt>
                  <c:pt idx="5">
                    <c:v>16%</c:v>
                  </c:pt>
                  <c:pt idx="6">
                    <c:v>17%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22-2B04-4C21-AFE8-8EFCB50B6F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410517200"/>
        <c:axId val="410517984"/>
        <c:extLst/>
      </c:barChart>
      <c:catAx>
        <c:axId val="41051720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Month/Year Semi-Annual Survey Sent</a:t>
                </a:r>
              </a:p>
            </c:rich>
          </c:tx>
          <c:layout>
            <c:manualLayout>
              <c:xMode val="edge"/>
              <c:yMode val="edge"/>
              <c:x val="7.2326661960037449E-3"/>
              <c:y val="0.1636366814364244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0517984"/>
        <c:crosses val="autoZero"/>
        <c:auto val="1"/>
        <c:lblAlgn val="ctr"/>
        <c:lblOffset val="100"/>
        <c:noMultiLvlLbl val="0"/>
      </c:catAx>
      <c:valAx>
        <c:axId val="410517984"/>
        <c:scaling>
          <c:orientation val="minMax"/>
          <c:max val="1"/>
          <c:min val="0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% of Survey Respondents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out"/>
        <c:minorTickMark val="out"/>
        <c:tickLblPos val="nextTo"/>
        <c:spPr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0517200"/>
        <c:crosses val="autoZero"/>
        <c:crossBetween val="between"/>
        <c:majorUnit val="0.1"/>
        <c:minorUnit val="5.000000000000001E-2"/>
      </c:valAx>
      <c:spPr>
        <a:noFill/>
        <a:ln>
          <a:noFill/>
        </a:ln>
        <a:effectLst/>
      </c:spPr>
    </c:plotArea>
    <c:legend>
      <c:legendPos val="b"/>
      <c:legendEntry>
        <c:idx val="2"/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5.0000024627723232E-2"/>
          <c:y val="0.90865691338279886"/>
          <c:w val="0.89999995074455352"/>
          <c:h val="8.024391949171058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7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94000">
          <a:schemeClr val="accent3">
            <a:lumMod val="5000"/>
            <a:lumOff val="95000"/>
          </a:schemeClr>
        </a:gs>
        <a:gs pos="100000">
          <a:schemeClr val="accent3">
            <a:lumMod val="45000"/>
            <a:lumOff val="55000"/>
          </a:schemeClr>
        </a:gs>
        <a:gs pos="99000">
          <a:schemeClr val="bg1">
            <a:lumMod val="85000"/>
          </a:schemeClr>
        </a:gs>
        <a:gs pos="100000">
          <a:schemeClr val="accent3">
            <a:lumMod val="30000"/>
            <a:lumOff val="70000"/>
          </a:schemeClr>
        </a:gs>
      </a:gsLst>
      <a:lin ang="2700000" scaled="1"/>
      <a:tileRect/>
    </a:gradFill>
    <a:ln>
      <a:solidFill>
        <a:schemeClr val="bg1">
          <a:lumMod val="85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indent="0" algn="l">
              <a:buNone/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050" b="1" i="0" u="none" strike="noStrike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Chart 9. Staff Qualities – Knowledge &amp; Expertise</a:t>
            </a:r>
          </a:p>
        </c:rich>
      </c:tx>
      <c:layout>
        <c:manualLayout>
          <c:xMode val="edge"/>
          <c:yMode val="edge"/>
          <c:x val="6.1569308077548437E-5"/>
          <c:y val="5.507633954711902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indent="0" algn="l">
            <a:buNone/>
            <a:defRPr sz="105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5464232354244991E-2"/>
          <c:y val="0.13033918005995299"/>
          <c:w val="0.84473049074818984"/>
          <c:h val="0.615963136781940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Excellent</c:v>
                </c:pt>
              </c:strCache>
            </c:strRef>
          </c:tx>
          <c:spPr>
            <a:solidFill>
              <a:srgbClr val="BFD3EB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EA59BE6E-B922-7F4E-8D56-29B66649D126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4B10C8D5-13F1-3846-928E-46119763006E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0-294D-4B1F-8F4B-F74294965A6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D27F951B-1C32-FA48-97A2-A79DA003DEF9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BB20CE8D-86E7-BD4C-9EE7-CEF74E076DA8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294D-4B1F-8F4B-F74294965A6C}"/>
                </c:ext>
              </c:extLst>
            </c:dLbl>
            <c:dLbl>
              <c:idx val="2"/>
              <c:tx>
                <c:rich>
                  <a:bodyPr rot="0" spcFirstLastPara="1" vertOverflow="ellipsis" horzOverflow="clip" vert="horz" wrap="square" lIns="38100" tIns="19050" rIns="38100" bIns="19050" anchor="ctr" anchorCtr="1">
                    <a:noAutofit/>
                  </a:bodyPr>
                  <a:lstStyle/>
                  <a:p>
                    <a:pPr algn="ctr">
                      <a:defRPr sz="800" b="1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741B544-2EDF-3645-95C1-5CC1B6FC45C6}" type="CELLRANGE">
                      <a:rPr lang="en-US"/>
                      <a:pPr algn="ctr">
                        <a:defRPr sz="80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defRPr>
                      </a:pPr>
                      <a:t>[CELLRANGE]</a:t>
                    </a:fld>
                    <a:r>
                      <a:rPr lang="en-US" baseline="0"/>
                      <a:t>, </a:t>
                    </a:r>
                    <a:fld id="{9652A9A9-001E-7D4D-986B-B1CC1D5A29C5}" type="VALUE">
                      <a:rPr lang="en-US" baseline="0"/>
                      <a:pPr algn="ctr">
                        <a:defRPr sz="80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defRPr>
                      </a:pPr>
                      <a:t>[VALUE]</a:t>
                    </a:fld>
                    <a:endParaRPr lang="en-US" baseline="0"/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horzOverflow="clip" vert="horz" wrap="square" lIns="38100" tIns="19050" rIns="38100" bIns="19050" anchor="ctr" anchorCtr="1">
                  <a:noAutofit/>
                </a:bodyPr>
                <a:lstStyle/>
                <a:p>
                  <a:pPr algn="ctr">
                    <a:defRPr sz="8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294D-4B1F-8F4B-F74294965A6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F8FE1D21-39F8-CF45-A33B-75889D36D2BF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4ED8DE2D-4B4B-594D-B1CF-D0209F3FA969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294D-4B1F-8F4B-F74294965A6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6845B778-BF07-2344-B691-B755F5DD9621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EBF58BBA-B542-2341-AF60-B47744B4966C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294D-4B1F-8F4B-F74294965A6C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B1F3B2A9-2ACA-6443-8D6D-A2842A8FE5F1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F423AFBD-5280-F64B-A319-E4BA6F822940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294D-4B1F-8F4B-F74294965A6C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393D9109-FD43-2643-8FD8-BA345501E81B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64D15A4D-3314-E645-804C-6C1A7D9EF6F0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280E-4074-9421-B7E2B5FED2E7}"/>
                </c:ext>
              </c:extLst>
            </c:dLbl>
            <c:numFmt formatCode="General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 algn="ctr">
                  <a:defRPr sz="8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Sheet1!$B$2:$B$8</c:f>
              <c:numCache>
                <c:formatCode>#,##0</c:formatCode>
                <c:ptCount val="7"/>
                <c:pt idx="0">
                  <c:v>86</c:v>
                </c:pt>
                <c:pt idx="1">
                  <c:v>121</c:v>
                </c:pt>
                <c:pt idx="2">
                  <c:v>122</c:v>
                </c:pt>
                <c:pt idx="3">
                  <c:v>129</c:v>
                </c:pt>
                <c:pt idx="4">
                  <c:v>108</c:v>
                </c:pt>
                <c:pt idx="5">
                  <c:v>153</c:v>
                </c:pt>
                <c:pt idx="6">
                  <c:v>135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Sheet1!$F$2:$F$8</c15:f>
                <c15:dlblRangeCache>
                  <c:ptCount val="7"/>
                  <c:pt idx="0">
                    <c:v>50%</c:v>
                  </c:pt>
                  <c:pt idx="1">
                    <c:v>69%</c:v>
                  </c:pt>
                  <c:pt idx="2">
                    <c:v>66%</c:v>
                  </c:pt>
                  <c:pt idx="3">
                    <c:v>65%</c:v>
                  </c:pt>
                  <c:pt idx="4">
                    <c:v>60%</c:v>
                  </c:pt>
                  <c:pt idx="5">
                    <c:v>62%</c:v>
                  </c:pt>
                  <c:pt idx="6">
                    <c:v>61%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6-294D-4B1F-8F4B-F74294965A6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Average</c:v>
                </c:pt>
              </c:strCache>
            </c:strRef>
          </c:tx>
          <c:spPr>
            <a:solidFill>
              <a:srgbClr val="5B9BD5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714915BD-7989-2F4B-B442-4566492046A7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C197A459-6274-314D-9323-956EB646E3EE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294D-4B1F-8F4B-F74294965A6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B4EDC876-11CC-B74B-B206-E3E3130715FE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9767D3AF-A83C-1C45-9C34-93D89512AF62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294D-4B1F-8F4B-F74294965A6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53DFE30A-1A53-D141-8664-8D6FA48AA5C0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75D90D54-FE85-F448-AD8A-025D86842109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294D-4B1F-8F4B-F74294965A6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5D7ADF1C-193A-214F-BA56-ACD27837A738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09D45AE2-3704-AB44-AC68-F6C35082AA13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294D-4B1F-8F4B-F74294965A6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2ACC6DFB-8A81-B14A-BC94-FAB982042F90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E324DCF3-513E-B744-9FA7-2A0E21F603D8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294D-4B1F-8F4B-F74294965A6C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6BEFC3B2-DC5C-A844-B74C-ED770EE974DD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2C829767-101E-B242-9697-282D2FBBA107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294D-4B1F-8F4B-F74294965A6C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AEAA6842-A2CC-EB43-AF6E-A677DC18C636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6CA551BD-62CD-FE4A-9FD9-96D731BB66BD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280E-4074-9421-B7E2B5FED2E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Sheet1!$C$2:$C$8</c:f>
              <c:numCache>
                <c:formatCode>#,##0</c:formatCode>
                <c:ptCount val="7"/>
                <c:pt idx="0">
                  <c:v>74</c:v>
                </c:pt>
                <c:pt idx="1">
                  <c:v>46</c:v>
                </c:pt>
                <c:pt idx="2">
                  <c:v>59</c:v>
                </c:pt>
                <c:pt idx="3">
                  <c:v>64</c:v>
                </c:pt>
                <c:pt idx="4">
                  <c:v>67</c:v>
                </c:pt>
                <c:pt idx="5">
                  <c:v>82</c:v>
                </c:pt>
                <c:pt idx="6">
                  <c:v>73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Sheet1!$G$2:$G$8</c15:f>
                <c15:dlblRangeCache>
                  <c:ptCount val="7"/>
                  <c:pt idx="0">
                    <c:v>43%</c:v>
                  </c:pt>
                  <c:pt idx="1">
                    <c:v>26%</c:v>
                  </c:pt>
                  <c:pt idx="2">
                    <c:v>32%</c:v>
                  </c:pt>
                  <c:pt idx="3">
                    <c:v>32%</c:v>
                  </c:pt>
                  <c:pt idx="4">
                    <c:v>37%</c:v>
                  </c:pt>
                  <c:pt idx="5">
                    <c:v>33%</c:v>
                  </c:pt>
                  <c:pt idx="6">
                    <c:v>33%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D-294D-4B1F-8F4B-F74294965A6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Poor</c:v>
                </c:pt>
              </c:strCache>
            </c:strRef>
          </c:tx>
          <c:spPr>
            <a:solidFill>
              <a:srgbClr val="3A648A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63AFE355-0E3B-7149-BBE5-1F432E9EE608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11075EE9-27B9-7644-82AC-F70BD69C1744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294D-4B1F-8F4B-F74294965A6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A89B5C12-3195-954D-865A-D52C4B17237C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D15B6641-308A-0D48-8F6E-0A72D59392DF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294D-4B1F-8F4B-F74294965A6C}"/>
                </c:ext>
              </c:extLst>
            </c:dLbl>
            <c:dLbl>
              <c:idx val="2"/>
              <c:layout>
                <c:manualLayout>
                  <c:x val="-1.2510883401357841E-2"/>
                  <c:y val="-5.5495835627453029E-3"/>
                </c:manualLayout>
              </c:layout>
              <c:tx>
                <c:rich>
                  <a:bodyPr/>
                  <a:lstStyle/>
                  <a:p>
                    <a:fld id="{36952600-0580-D546-8B9A-7901AE016F5F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EE43B4D1-78F7-8649-9896-3B1B23605F00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0-294D-4B1F-8F4B-F74294965A6C}"/>
                </c:ext>
              </c:extLst>
            </c:dLbl>
            <c:dLbl>
              <c:idx val="3"/>
              <c:layout>
                <c:manualLayout>
                  <c:x val="-1.4596011802014985E-2"/>
                  <c:y val="-1.4288664738320639E-8"/>
                </c:manualLayout>
              </c:layout>
              <c:tx>
                <c:rich>
                  <a:bodyPr/>
                  <a:lstStyle/>
                  <a:p>
                    <a:fld id="{5620C54F-27F6-144A-A76C-517CD029B7E7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8A3C2120-EBA9-2F4A-AB55-9D59A1D02104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7999600650519283E-2"/>
                      <c:h val="7.0840624088655588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1-294D-4B1F-8F4B-F74294965A6C}"/>
                </c:ext>
              </c:extLst>
            </c:dLbl>
            <c:dLbl>
              <c:idx val="4"/>
              <c:layout>
                <c:manualLayout>
                  <c:x val="-1.0427093760427093E-2"/>
                  <c:y val="1.8226888305628463E-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8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F0C8C22-F84B-9D4E-80CB-9DA231450050}" type="CELLRANGE">
                      <a:rPr lang="en-US" baseline="0"/>
                      <a:pPr>
                        <a:defRPr sz="800" b="1">
                          <a:solidFill>
                            <a:schemeClr val="bg1"/>
                          </a:solidFill>
                        </a:defRPr>
                      </a:pPr>
                      <a:t>[CELLRANGE]</a:t>
                    </a:fld>
                    <a:r>
                      <a:rPr lang="en-US" baseline="0"/>
                      <a:t>, </a:t>
                    </a:r>
                    <a:fld id="{78B1E2F5-649A-364C-86FF-4354A63387AE}" type="VALUE">
                      <a:rPr lang="en-US" baseline="0"/>
                      <a:pPr>
                        <a:defRPr sz="800" b="1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8402234255252629E-2"/>
                      <c:h val="5.9097404491105267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2-294D-4B1F-8F4B-F74294965A6C}"/>
                </c:ext>
              </c:extLst>
            </c:dLbl>
            <c:dLbl>
              <c:idx val="5"/>
              <c:layout>
                <c:manualLayout>
                  <c:x val="-2.0854187520855717E-3"/>
                  <c:y val="0"/>
                </c:manualLayout>
              </c:layout>
              <c:tx>
                <c:rich>
                  <a:bodyPr/>
                  <a:lstStyle/>
                  <a:p>
                    <a:fld id="{5A0E83B5-48D9-B447-BF67-5A54CA664A81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A4015811-3D01-1E4D-84FC-10FC39B8DEDE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3-294D-4B1F-8F4B-F74294965A6C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0FE66CB8-671C-5B4C-B92F-6031F29C4A6F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55C437E9-DAE1-9143-9996-5E6A203D8A27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280E-4074-9421-B7E2B5FED2E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Jun-19</c:v>
                </c:pt>
                <c:pt idx="1">
                  <c:v>Dec-19</c:v>
                </c:pt>
                <c:pt idx="2">
                  <c:v>Aug-20</c:v>
                </c:pt>
                <c:pt idx="3">
                  <c:v>Dec-21</c:v>
                </c:pt>
                <c:pt idx="4">
                  <c:v>Dec-22</c:v>
                </c:pt>
                <c:pt idx="5">
                  <c:v>Dec-23</c:v>
                </c:pt>
                <c:pt idx="6">
                  <c:v>Dec-25</c:v>
                </c:pt>
              </c:strCache>
            </c:strRef>
          </c:cat>
          <c:val>
            <c:numRef>
              <c:f>Sheet1!$D$2:$D$8</c:f>
              <c:numCache>
                <c:formatCode>#,##0</c:formatCode>
                <c:ptCount val="7"/>
                <c:pt idx="0">
                  <c:v>11</c:v>
                </c:pt>
                <c:pt idx="1">
                  <c:v>9</c:v>
                </c:pt>
                <c:pt idx="2">
                  <c:v>4</c:v>
                </c:pt>
                <c:pt idx="3">
                  <c:v>4</c:v>
                </c:pt>
                <c:pt idx="4">
                  <c:v>5</c:v>
                </c:pt>
                <c:pt idx="5">
                  <c:v>13</c:v>
                </c:pt>
                <c:pt idx="6">
                  <c:v>13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Sheet1!$H$2:$H$8</c15:f>
                <c15:dlblRangeCache>
                  <c:ptCount val="7"/>
                  <c:pt idx="0">
                    <c:v>6%</c:v>
                  </c:pt>
                  <c:pt idx="1">
                    <c:v>5%</c:v>
                  </c:pt>
                  <c:pt idx="2">
                    <c:v>2%</c:v>
                  </c:pt>
                  <c:pt idx="3">
                    <c:v>2%</c:v>
                  </c:pt>
                  <c:pt idx="4">
                    <c:v>3%</c:v>
                  </c:pt>
                  <c:pt idx="5">
                    <c:v>5%</c:v>
                  </c:pt>
                  <c:pt idx="6">
                    <c:v>6%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4-294D-4B1F-8F4B-F74294965A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1"/>
        <c:overlap val="100"/>
        <c:axId val="410517200"/>
        <c:axId val="410517984"/>
        <c:extLst/>
      </c:barChart>
      <c:catAx>
        <c:axId val="41051720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Month/Year Survey Sent</a:t>
                </a:r>
              </a:p>
            </c:rich>
          </c:tx>
          <c:layout>
            <c:manualLayout>
              <c:xMode val="edge"/>
              <c:yMode val="edge"/>
              <c:x val="7.2326697584857704E-3"/>
              <c:y val="0.2508695804165246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0517984"/>
        <c:crosses val="autoZero"/>
        <c:auto val="1"/>
        <c:lblAlgn val="ctr"/>
        <c:lblOffset val="100"/>
        <c:noMultiLvlLbl val="0"/>
      </c:catAx>
      <c:valAx>
        <c:axId val="410517984"/>
        <c:scaling>
          <c:orientation val="minMax"/>
          <c:max val="1"/>
          <c:min val="0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% of Survey</a:t>
                </a:r>
                <a:r>
                  <a:rPr lang="en-US" sz="600" baseline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Respondents </a:t>
                </a:r>
                <a:endParaRPr lang="en-US" sz="6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c:rich>
          </c:tx>
          <c:layout>
            <c:manualLayout>
              <c:xMode val="edge"/>
              <c:yMode val="edge"/>
              <c:x val="0.4351272112206534"/>
              <c:y val="0.8489049404402960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out"/>
        <c:minorTickMark val="out"/>
        <c:tickLblPos val="nextTo"/>
        <c:spPr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0517200"/>
        <c:crosses val="autoZero"/>
        <c:crossBetween val="between"/>
        <c:majorUnit val="0.1"/>
        <c:minorUnit val="5.000000000000001E-2"/>
      </c:valAx>
      <c:spPr>
        <a:noFill/>
        <a:ln>
          <a:noFill/>
        </a:ln>
        <a:effectLst/>
      </c:spPr>
    </c:plotArea>
    <c:legend>
      <c:legendPos val="b"/>
      <c:legendEntry>
        <c:idx val="2"/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40984849517222743"/>
          <c:y val="0.91975608050828939"/>
          <c:w val="0.21366536539249942"/>
          <c:h val="8.024391949171058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7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94000">
          <a:schemeClr val="accent3">
            <a:lumMod val="5000"/>
            <a:lumOff val="95000"/>
          </a:schemeClr>
        </a:gs>
        <a:gs pos="100000">
          <a:schemeClr val="accent3">
            <a:lumMod val="45000"/>
            <a:lumOff val="55000"/>
          </a:schemeClr>
        </a:gs>
        <a:gs pos="99000">
          <a:schemeClr val="bg1">
            <a:lumMod val="85000"/>
          </a:schemeClr>
        </a:gs>
        <a:gs pos="100000">
          <a:schemeClr val="accent3">
            <a:lumMod val="30000"/>
            <a:lumOff val="70000"/>
          </a:schemeClr>
        </a:gs>
      </a:gsLst>
      <a:lin ang="2700000" scaled="1"/>
      <a:tileRect/>
    </a:gradFill>
    <a:ln>
      <a:solidFill>
        <a:schemeClr val="bg1">
          <a:lumMod val="85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02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302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302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302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302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302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302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302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02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02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02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02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302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302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302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302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0.06427</cdr:y>
    </cdr:from>
    <cdr:to>
      <cdr:x>0.83645</cdr:x>
      <cdr:y>0.21643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0" y="147199"/>
          <a:ext cx="5103447" cy="3485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l"/>
          <a:r>
            <a:rPr lang="en-US" sz="800" dirty="0">
              <a:solidFill>
                <a:schemeClr val="tx1">
                  <a:lumMod val="65000"/>
                  <a:lumOff val="35000"/>
                </a:schemeClr>
              </a:solidFill>
            </a:rPr>
            <a:t>Note: Most survey questions are </a:t>
          </a:r>
          <a:r>
            <a:rPr lang="en-US" sz="800" u="sng" dirty="0">
              <a:solidFill>
                <a:schemeClr val="tx1">
                  <a:lumMod val="65000"/>
                  <a:lumOff val="35000"/>
                </a:schemeClr>
              </a:solidFill>
            </a:rPr>
            <a:t>not</a:t>
          </a:r>
          <a:r>
            <a:rPr lang="en-US" sz="800" dirty="0">
              <a:solidFill>
                <a:schemeClr val="tx1">
                  <a:lumMod val="65000"/>
                  <a:lumOff val="35000"/>
                </a:schemeClr>
              </a:solidFill>
            </a:rPr>
            <a:t> required, therefore total number of responses for an individual question may not equal the total number of survey respondents.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0.00174</cdr:x>
      <cdr:y>0.07244</cdr:y>
    </cdr:from>
    <cdr:to>
      <cdr:x>1</cdr:x>
      <cdr:y>0.14762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D9B9AB4F-D48C-464A-918B-B805F7956F25}"/>
            </a:ext>
          </a:extLst>
        </cdr:cNvPr>
        <cdr:cNvSpPr txBox="1"/>
      </cdr:nvSpPr>
      <cdr:spPr>
        <a:xfrm xmlns:a="http://schemas.openxmlformats.org/drawingml/2006/main">
          <a:off x="10596" y="192751"/>
          <a:ext cx="6079308" cy="20005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700" dirty="0">
              <a:solidFill>
                <a:schemeClr val="tx1">
                  <a:lumMod val="65000"/>
                  <a:lumOff val="35000"/>
                </a:schemeClr>
              </a:solidFill>
            </a:rPr>
            <a:t>Note: Respondents may select a category without providing a written comment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0.00174</cdr:x>
      <cdr:y>0.06244</cdr:y>
    </cdr:from>
    <cdr:to>
      <cdr:x>1</cdr:x>
      <cdr:y>0.13754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0596" y="166323"/>
          <a:ext cx="6079308" cy="20005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700" dirty="0">
              <a:solidFill>
                <a:schemeClr val="tx1">
                  <a:lumMod val="65000"/>
                  <a:lumOff val="35000"/>
                </a:schemeClr>
              </a:solidFill>
            </a:rPr>
            <a:t>Note: Respondents may select a  category without providing a written comment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0.02992</cdr:x>
      <cdr:y>0.08099</cdr:y>
    </cdr:from>
    <cdr:to>
      <cdr:x>0.97008</cdr:x>
      <cdr:y>0.26481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770514C5-6DF2-2625-DDF6-184D1D9121F0}"/>
            </a:ext>
          </a:extLst>
        </cdr:cNvPr>
        <cdr:cNvSpPr txBox="1"/>
      </cdr:nvSpPr>
      <cdr:spPr>
        <a:xfrm xmlns:a="http://schemas.openxmlformats.org/drawingml/2006/main">
          <a:off x="182210" y="222453"/>
          <a:ext cx="5725484" cy="5048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700" dirty="0">
              <a:solidFill>
                <a:schemeClr val="tx1">
                  <a:lumMod val="65000"/>
                  <a:lumOff val="35000"/>
                </a:schemeClr>
              </a:solidFill>
            </a:rPr>
            <a:t>Notes: 1. Barriers noted a single time are not represented  </a:t>
          </a:r>
        </a:p>
        <a:p xmlns:a="http://schemas.openxmlformats.org/drawingml/2006/main">
          <a:r>
            <a:rPr lang="en-US" sz="700" dirty="0">
              <a:solidFill>
                <a:schemeClr val="tx1">
                  <a:lumMod val="65000"/>
                  <a:lumOff val="35000"/>
                </a:schemeClr>
              </a:solidFill>
            </a:rPr>
            <a:t>             2. Some respondents identified multiple barriers</a:t>
          </a:r>
        </a:p>
        <a:p xmlns:a="http://schemas.openxmlformats.org/drawingml/2006/main">
          <a:r>
            <a:rPr lang="en-US" sz="700" dirty="0">
              <a:solidFill>
                <a:schemeClr val="tx1">
                  <a:lumMod val="65000"/>
                  <a:lumOff val="35000"/>
                </a:schemeClr>
              </a:solidFill>
            </a:rPr>
            <a:t>             3. Starting with 2025 reporting, the category “Quality of Review” was split into two categories: “General” and “Inconsistency”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4160520" cy="757001"/>
          </a:xfrm>
          <a:prstGeom prst="rect">
            <a:avLst/>
          </a:prstGeom>
        </p:spPr>
        <p:txBody>
          <a:bodyPr vert="horz" lIns="140987" tIns="70493" rIns="140987" bIns="70493" rtlCol="0"/>
          <a:lstStyle>
            <a:lvl1pPr algn="l">
              <a:defRPr sz="19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438459" y="2"/>
            <a:ext cx="4160520" cy="757001"/>
          </a:xfrm>
          <a:prstGeom prst="rect">
            <a:avLst/>
          </a:prstGeom>
        </p:spPr>
        <p:txBody>
          <a:bodyPr vert="horz" lIns="140987" tIns="70493" rIns="140987" bIns="70493" rtlCol="0"/>
          <a:lstStyle>
            <a:lvl1pPr algn="r">
              <a:defRPr sz="1900"/>
            </a:lvl1pPr>
          </a:lstStyle>
          <a:p>
            <a:fld id="{8DFE5524-10D4-4E86-8A8F-991FB09606A3}" type="datetimeFigureOut">
              <a:rPr lang="en-US" smtClean="0"/>
              <a:t>7/15/26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6225" y="1885950"/>
            <a:ext cx="9048750" cy="5091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40987" tIns="70493" rIns="140987" bIns="7049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60120" y="7260914"/>
            <a:ext cx="7680960" cy="5940743"/>
          </a:xfrm>
          <a:prstGeom prst="rect">
            <a:avLst/>
          </a:prstGeom>
        </p:spPr>
        <p:txBody>
          <a:bodyPr vert="horz" lIns="140987" tIns="70493" rIns="140987" bIns="7049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4330604"/>
            <a:ext cx="4160520" cy="756998"/>
          </a:xfrm>
          <a:prstGeom prst="rect">
            <a:avLst/>
          </a:prstGeom>
        </p:spPr>
        <p:txBody>
          <a:bodyPr vert="horz" lIns="140987" tIns="70493" rIns="140987" bIns="70493" rtlCol="0" anchor="b"/>
          <a:lstStyle>
            <a:lvl1pPr algn="l">
              <a:defRPr sz="1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438459" y="14330604"/>
            <a:ext cx="4160520" cy="756998"/>
          </a:xfrm>
          <a:prstGeom prst="rect">
            <a:avLst/>
          </a:prstGeom>
        </p:spPr>
        <p:txBody>
          <a:bodyPr vert="horz" lIns="140987" tIns="70493" rIns="140987" bIns="70493" rtlCol="0" anchor="b"/>
          <a:lstStyle>
            <a:lvl1pPr algn="r">
              <a:defRPr sz="1900"/>
            </a:lvl1pPr>
          </a:lstStyle>
          <a:p>
            <a:fld id="{859BEC40-FCE6-4B5D-951C-5DA89F672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995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0E90ED-6084-48A2-BF59-9F169101CB4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8016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9BEC40-FCE6-4B5D-951C-5DA89F672A5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2602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9BEC40-FCE6-4B5D-951C-5DA89F672A5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8126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0E90ED-6084-48A2-BF59-9F169101CB4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5404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1AEA4-DABA-490C-9B02-D15F1152E666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5314C-ABAF-4DAF-9E22-F57718D45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527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1AEA4-DABA-490C-9B02-D15F1152E666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5314C-ABAF-4DAF-9E22-F57718D45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65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1AEA4-DABA-490C-9B02-D15F1152E666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5314C-ABAF-4DAF-9E22-F57718D45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02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1AEA4-DABA-490C-9B02-D15F1152E666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5314C-ABAF-4DAF-9E22-F57718D45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490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1AEA4-DABA-490C-9B02-D15F1152E666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5314C-ABAF-4DAF-9E22-F57718D45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0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1AEA4-DABA-490C-9B02-D15F1152E666}" type="datetimeFigureOut">
              <a:rPr lang="en-US" smtClean="0"/>
              <a:t>7/15/26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5314C-ABAF-4DAF-9E22-F57718D45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867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1AEA4-DABA-490C-9B02-D15F1152E666}" type="datetimeFigureOut">
              <a:rPr lang="en-US" smtClean="0"/>
              <a:t>7/15/26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5314C-ABAF-4DAF-9E22-F57718D45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922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1AEA4-DABA-490C-9B02-D15F1152E666}" type="datetimeFigureOut">
              <a:rPr lang="en-US" smtClean="0"/>
              <a:t>7/15/26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5314C-ABAF-4DAF-9E22-F57718D45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236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1AEA4-DABA-490C-9B02-D15F1152E666}" type="datetimeFigureOut">
              <a:rPr lang="en-US" smtClean="0"/>
              <a:t>7/15/26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5314C-ABAF-4DAF-9E22-F57718D45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028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1AEA4-DABA-490C-9B02-D15F1152E666}" type="datetimeFigureOut">
              <a:rPr lang="en-US" smtClean="0"/>
              <a:t>7/15/26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5314C-ABAF-4DAF-9E22-F57718D45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414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1AEA4-DABA-490C-9B02-D15F1152E666}" type="datetimeFigureOut">
              <a:rPr lang="en-US" smtClean="0"/>
              <a:t>7/15/26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5314C-ABAF-4DAF-9E22-F57718D45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127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E1AEA4-DABA-490C-9B02-D15F1152E666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05314C-ABAF-4DAF-9E22-F57718D45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950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2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6.xml"/><Relationship Id="rId5" Type="http://schemas.openxmlformats.org/officeDocument/2006/relationships/chart" Target="../charts/chart15.xml"/><Relationship Id="rId4" Type="http://schemas.openxmlformats.org/officeDocument/2006/relationships/chart" Target="../charts/char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Rectangle 233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/>
          </p:cNvSpPr>
          <p:nvPr/>
        </p:nvSpPr>
        <p:spPr>
          <a:xfrm>
            <a:off x="-1" y="0"/>
            <a:ext cx="12191999" cy="1260474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 b="1" spc="100" dirty="0">
              <a:solidFill>
                <a:srgbClr val="F3F5DE"/>
              </a:solidFill>
              <a:latin typeface="Microsoft New Tai Lue" panose="020B0502040204020203" pitchFamily="34" charset="0"/>
              <a:cs typeface="Microsoft New Tai Lue" panose="020B0502040204020203" pitchFamily="34" charset="0"/>
            </a:endParaRPr>
          </a:p>
          <a:p>
            <a:pPr algn="ctr"/>
            <a:r>
              <a:rPr lang="en-US" sz="2400" b="1" spc="100" dirty="0">
                <a:solidFill>
                  <a:srgbClr val="F3F5DE"/>
                </a:solidFill>
                <a:latin typeface="Microsoft New Tai Lue" panose="020B0502040204020203" pitchFamily="34" charset="0"/>
                <a:cs typeface="Microsoft New Tai Lue" panose="020B0502040204020203" pitchFamily="34" charset="0"/>
              </a:rPr>
              <a:t>HRPP</a:t>
            </a:r>
            <a:r>
              <a:rPr lang="en-US" sz="2000" b="1" spc="100" dirty="0">
                <a:solidFill>
                  <a:srgbClr val="F3F5DE"/>
                </a:solidFill>
                <a:latin typeface="Microsoft New Tai Lue" panose="020B0502040204020203" pitchFamily="34" charset="0"/>
                <a:cs typeface="Microsoft New Tai Lue" panose="020B0502040204020203" pitchFamily="34" charset="0"/>
              </a:rPr>
              <a:t> </a:t>
            </a:r>
            <a:r>
              <a:rPr lang="en-US" sz="2400" b="1" spc="100" dirty="0">
                <a:solidFill>
                  <a:srgbClr val="F3F5DE"/>
                </a:solidFill>
                <a:latin typeface="Microsoft New Tai Lue" panose="020B0502040204020203" pitchFamily="34" charset="0"/>
                <a:cs typeface="Microsoft New Tai Lue" panose="020B0502040204020203" pitchFamily="34" charset="0"/>
              </a:rPr>
              <a:t>Research Community IRB Experience Survey</a:t>
            </a:r>
          </a:p>
          <a:p>
            <a:pPr algn="ctr"/>
            <a:r>
              <a:rPr lang="en-US" sz="2400" b="1" spc="100" dirty="0">
                <a:solidFill>
                  <a:srgbClr val="F3F5DE"/>
                </a:solidFill>
                <a:latin typeface="Microsoft New Tai Lue" panose="020B0502040204020203" pitchFamily="34" charset="0"/>
                <a:cs typeface="Microsoft New Tai Lue" panose="020B0502040204020203" pitchFamily="34" charset="0"/>
              </a:rPr>
              <a:t>Comparison of Results Over Time</a:t>
            </a:r>
          </a:p>
          <a:p>
            <a:pPr algn="ctr"/>
            <a:endParaRPr lang="en-US" sz="600" b="1" dirty="0">
              <a:solidFill>
                <a:srgbClr val="F3F5DE"/>
              </a:solidFill>
              <a:latin typeface="Microsoft New Tai Lue" panose="020B0502040204020203" pitchFamily="34" charset="0"/>
              <a:cs typeface="Microsoft New Tai Lue" panose="020B0502040204020203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1600" b="1" spc="100" dirty="0">
                <a:solidFill>
                  <a:srgbClr val="F3F5DE"/>
                </a:solidFill>
                <a:latin typeface="Microsoft New Tai Lue" panose="020B0502040204020203" pitchFamily="34" charset="0"/>
                <a:cs typeface="Microsoft New Tai Lue" panose="020B0502040204020203" pitchFamily="34" charset="0"/>
              </a:rPr>
              <a:t>Beginning June 2019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DCCD3E05-51E6-CC16-89FE-4E5EFCD4978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265576"/>
            <a:ext cx="12191999" cy="540569"/>
          </a:xfrm>
          <a:prstGeom prst="rect">
            <a:avLst/>
          </a:prstGeom>
          <a:solidFill>
            <a:srgbClr val="F3F5DE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Microsoft New Tai Lue" panose="020B0502040204020203" pitchFamily="34" charset="0"/>
                <a:ea typeface="+mn-ea"/>
                <a:cs typeface="Microsoft New Tai Lue" panose="020B0502040204020203" pitchFamily="34" charset="0"/>
              </a:rPr>
              <a:t>Charts 1-4: Respondent Characteristics</a:t>
            </a:r>
          </a:p>
        </p:txBody>
      </p:sp>
      <p:grpSp>
        <p:nvGrpSpPr>
          <p:cNvPr id="4" name="Group 3" descr="Vertical bar graphs showing: &#10;Chart 1: Survey sample size and characteristics&#10;Chart 2: Respondent roles and response rate&#10;Chart 3:Type of research conducted/supported&#10;Chart 4: Most common reason for using ETHOS&#10;">
            <a:extLst>
              <a:ext uri="{FF2B5EF4-FFF2-40B4-BE49-F238E27FC236}">
                <a16:creationId xmlns:a16="http://schemas.microsoft.com/office/drawing/2014/main" id="{668313F8-2605-1EAD-B06F-149FCA8B02E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0" y="1806145"/>
            <a:ext cx="12194657" cy="5062403"/>
            <a:chOff x="0" y="1806145"/>
            <a:chExt cx="12194657" cy="5062403"/>
          </a:xfrm>
        </p:grpSpPr>
        <p:graphicFrame>
          <p:nvGraphicFramePr>
            <p:cNvPr id="16" name="Chart 15"/>
            <p:cNvGraphicFramePr/>
            <p:nvPr>
              <p:extLst>
                <p:ext uri="{D42A27DB-BD31-4B8C-83A1-F6EECF244321}">
                  <p14:modId xmlns:p14="http://schemas.microsoft.com/office/powerpoint/2010/main" val="587623372"/>
                </p:ext>
              </p:extLst>
            </p:nvPr>
          </p:nvGraphicFramePr>
          <p:xfrm>
            <a:off x="1" y="1806145"/>
            <a:ext cx="6090700" cy="251015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30" name="Chart 29"/>
            <p:cNvGraphicFramePr/>
            <p:nvPr>
              <p:extLst>
                <p:ext uri="{D42A27DB-BD31-4B8C-83A1-F6EECF244321}">
                  <p14:modId xmlns:p14="http://schemas.microsoft.com/office/powerpoint/2010/main" val="2166546923"/>
                </p:ext>
              </p:extLst>
            </p:nvPr>
          </p:nvGraphicFramePr>
          <p:xfrm>
            <a:off x="6090700" y="1807587"/>
            <a:ext cx="6101301" cy="251381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31" name="Chart 30"/>
            <p:cNvGraphicFramePr/>
            <p:nvPr>
              <p:extLst>
                <p:ext uri="{D42A27DB-BD31-4B8C-83A1-F6EECF244321}">
                  <p14:modId xmlns:p14="http://schemas.microsoft.com/office/powerpoint/2010/main" val="210454375"/>
                </p:ext>
              </p:extLst>
            </p:nvPr>
          </p:nvGraphicFramePr>
          <p:xfrm>
            <a:off x="0" y="4316299"/>
            <a:ext cx="6096001" cy="255224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32" name="Chart 31"/>
            <p:cNvGraphicFramePr/>
            <p:nvPr>
              <p:extLst>
                <p:ext uri="{D42A27DB-BD31-4B8C-83A1-F6EECF244321}">
                  <p14:modId xmlns:p14="http://schemas.microsoft.com/office/powerpoint/2010/main" val="1534255580"/>
                </p:ext>
              </p:extLst>
            </p:nvPr>
          </p:nvGraphicFramePr>
          <p:xfrm>
            <a:off x="6090701" y="4316297"/>
            <a:ext cx="6103956" cy="255224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</p:grpSp>
      <p:sp>
        <p:nvSpPr>
          <p:cNvPr id="2" name="Rounded Rectangle 16">
            <a:extLst>
              <a:ext uri="{FF2B5EF4-FFF2-40B4-BE49-F238E27FC236}">
                <a16:creationId xmlns:a16="http://schemas.microsoft.com/office/drawing/2014/main" id="{E08AD1F1-D1E5-B103-6170-15AEDC87666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11664620" y="6397634"/>
            <a:ext cx="419220" cy="313942"/>
          </a:xfrm>
          <a:prstGeom prst="roundRect">
            <a:avLst/>
          </a:prstGeom>
          <a:solidFill>
            <a:srgbClr val="060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Page</a:t>
            </a:r>
            <a:endParaRPr lang="en-US" sz="11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en-US" sz="10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1/4</a:t>
            </a:r>
          </a:p>
        </p:txBody>
      </p:sp>
    </p:spTree>
    <p:extLst>
      <p:ext uri="{BB962C8B-B14F-4D97-AF65-F5344CB8AC3E}">
        <p14:creationId xmlns:p14="http://schemas.microsoft.com/office/powerpoint/2010/main" val="2267346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F58DEF7A-DE1F-FFD9-0DE3-02146811655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"/>
            <a:ext cx="12188021" cy="914400"/>
          </a:xfrm>
          <a:prstGeom prst="rect">
            <a:avLst/>
          </a:prstGeom>
          <a:solidFill>
            <a:srgbClr val="F3F5DE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1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Microsoft New Tai Lue" panose="020B0502040204020203" pitchFamily="34" charset="0"/>
                <a:ea typeface="+mn-ea"/>
                <a:cs typeface="Microsoft New Tai Lue" panose="020B0502040204020203" pitchFamily="34" charset="0"/>
              </a:rPr>
              <a:t>Charts 5-8: Satisfaction with the IRB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9880E7D-5B23-EABF-A3F7-FF8708FDCA53}"/>
              </a:ext>
            </a:extLst>
          </p:cNvPr>
          <p:cNvSpPr txBox="1"/>
          <p:nvPr/>
        </p:nvSpPr>
        <p:spPr>
          <a:xfrm>
            <a:off x="4843444" y="1890928"/>
            <a:ext cx="12432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rgbClr val="F3F5DE"/>
                </a:solidFill>
              </a:rPr>
              <a:t>Version: </a:t>
            </a:r>
          </a:p>
          <a:p>
            <a:pPr algn="r"/>
            <a:r>
              <a:rPr lang="en-US" sz="1000" dirty="0">
                <a:solidFill>
                  <a:srgbClr val="F3F5DE"/>
                </a:solidFill>
              </a:rPr>
              <a:t>05.27.22</a:t>
            </a:r>
          </a:p>
        </p:txBody>
      </p:sp>
      <p:grpSp>
        <p:nvGrpSpPr>
          <p:cNvPr id="2" name="Group 1" descr="Four horizontal bar charts, showing satisfaction with the IRB in the following areas: &#10;Chart 5: Resources available for preparing a submission. &#10;Chart 6: Transparency of IRB process&#10;Chart 7: Clarity of IRB correspondence (letters/clarifications)&#10;Chart 8: Overall IRB review time&#10;">
            <a:extLst>
              <a:ext uri="{FF2B5EF4-FFF2-40B4-BE49-F238E27FC236}">
                <a16:creationId xmlns:a16="http://schemas.microsoft.com/office/drawing/2014/main" id="{EB6AA562-875E-B58C-58EC-F0F65CFBD6FC}"/>
              </a:ext>
            </a:extLst>
          </p:cNvPr>
          <p:cNvGrpSpPr/>
          <p:nvPr/>
        </p:nvGrpSpPr>
        <p:grpSpPr>
          <a:xfrm>
            <a:off x="-8472" y="905165"/>
            <a:ext cx="12195423" cy="5418122"/>
            <a:chOff x="-8472" y="905165"/>
            <a:chExt cx="12195423" cy="5418122"/>
          </a:xfrm>
        </p:grpSpPr>
        <p:graphicFrame>
          <p:nvGraphicFramePr>
            <p:cNvPr id="13" name="Chart 12">
              <a:extLst>
                <a:ext uri="{FF2B5EF4-FFF2-40B4-BE49-F238E27FC236}">
                  <a16:creationId xmlns:a16="http://schemas.microsoft.com/office/drawing/2014/main" id="{0629E2F6-AF9A-D038-0D97-D2B5CB5C4FE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587780809"/>
                </p:ext>
              </p:extLst>
            </p:nvPr>
          </p:nvGraphicFramePr>
          <p:xfrm>
            <a:off x="-8472" y="906477"/>
            <a:ext cx="609070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14" name="Chart 13">
              <a:extLst>
                <a:ext uri="{FF2B5EF4-FFF2-40B4-BE49-F238E27FC236}">
                  <a16:creationId xmlns:a16="http://schemas.microsoft.com/office/drawing/2014/main" id="{969D3140-A3B5-BC1A-41CC-395E64843F1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546645764"/>
                </p:ext>
              </p:extLst>
            </p:nvPr>
          </p:nvGraphicFramePr>
          <p:xfrm>
            <a:off x="6086718" y="905165"/>
            <a:ext cx="6100233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15" name="Chart 14">
              <a:extLst>
                <a:ext uri="{FF2B5EF4-FFF2-40B4-BE49-F238E27FC236}">
                  <a16:creationId xmlns:a16="http://schemas.microsoft.com/office/drawing/2014/main" id="{3C441669-B9D3-05AA-E38C-8CCFB4AA87F6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194033184"/>
                </p:ext>
              </p:extLst>
            </p:nvPr>
          </p:nvGraphicFramePr>
          <p:xfrm>
            <a:off x="-8471" y="3653022"/>
            <a:ext cx="6090697" cy="267026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16" name="Chart 15">
              <a:extLst>
                <a:ext uri="{FF2B5EF4-FFF2-40B4-BE49-F238E27FC236}">
                  <a16:creationId xmlns:a16="http://schemas.microsoft.com/office/drawing/2014/main" id="{782BF843-699E-CD40-4E3C-06447D280F02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46113800"/>
                </p:ext>
              </p:extLst>
            </p:nvPr>
          </p:nvGraphicFramePr>
          <p:xfrm>
            <a:off x="6082226" y="3648365"/>
            <a:ext cx="6100233" cy="267004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D0DBC820-9882-1EF1-465F-92D97C621753}"/>
              </a:ext>
            </a:extLst>
          </p:cNvPr>
          <p:cNvSpPr>
            <a:spLocks/>
          </p:cNvSpPr>
          <p:nvPr/>
        </p:nvSpPr>
        <p:spPr>
          <a:xfrm>
            <a:off x="-12963" y="6318413"/>
            <a:ext cx="12204963" cy="533400"/>
          </a:xfrm>
          <a:prstGeom prst="rect">
            <a:avLst/>
          </a:prstGeom>
          <a:solidFill>
            <a:srgbClr val="000000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b="1" dirty="0">
                <a:solidFill>
                  <a:srgbClr val="F3F5DE"/>
                </a:solidFill>
                <a:latin typeface="Microsoft New Tai Lue" panose="020B0502040204020203" pitchFamily="34" charset="0"/>
                <a:cs typeface="Microsoft New Tai Lue" panose="020B0502040204020203" pitchFamily="34" charset="0"/>
              </a:rPr>
              <a:t>IRB Experience Survey Results Comparison </a:t>
            </a:r>
          </a:p>
        </p:txBody>
      </p:sp>
      <p:sp>
        <p:nvSpPr>
          <p:cNvPr id="18" name="Rounded Rectangle 16">
            <a:extLst>
              <a:ext uri="{FF2B5EF4-FFF2-40B4-BE49-F238E27FC236}">
                <a16:creationId xmlns:a16="http://schemas.microsoft.com/office/drawing/2014/main" id="{4884C21E-8F2E-3E8E-CF70-1E854C74D0C5}"/>
              </a:ext>
            </a:extLst>
          </p:cNvPr>
          <p:cNvSpPr/>
          <p:nvPr/>
        </p:nvSpPr>
        <p:spPr>
          <a:xfrm>
            <a:off x="11767523" y="6447287"/>
            <a:ext cx="414938" cy="288026"/>
          </a:xfrm>
          <a:prstGeom prst="roundRect">
            <a:avLst/>
          </a:prstGeom>
          <a:solidFill>
            <a:srgbClr val="060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dirty="0">
                <a:latin typeface="Microsoft New Tai Lue" panose="020B0502040204020203" pitchFamily="34" charset="0"/>
                <a:ea typeface="Segoe UI" panose="020B0502040204020203" pitchFamily="34" charset="0"/>
                <a:cs typeface="Microsoft New Tai Lue" panose="020B0502040204020203" pitchFamily="34" charset="0"/>
              </a:rPr>
              <a:t>Page</a:t>
            </a:r>
            <a:endParaRPr lang="en-US" sz="1100" b="1" dirty="0">
              <a:latin typeface="Microsoft New Tai Lue" panose="020B0502040204020203" pitchFamily="34" charset="0"/>
              <a:ea typeface="Segoe UI" panose="020B0502040204020203" pitchFamily="34" charset="0"/>
              <a:cs typeface="Microsoft New Tai Lue" panose="020B0502040204020203" pitchFamily="34" charset="0"/>
            </a:endParaRPr>
          </a:p>
          <a:p>
            <a:pPr algn="ctr"/>
            <a:r>
              <a:rPr lang="en-US" sz="1000" b="1" dirty="0">
                <a:latin typeface="Microsoft New Tai Lue" panose="020B0502040204020203" pitchFamily="34" charset="0"/>
                <a:ea typeface="Segoe UI" panose="020B0502040204020203" pitchFamily="34" charset="0"/>
                <a:cs typeface="Microsoft New Tai Lue" panose="020B0502040204020203" pitchFamily="34" charset="0"/>
              </a:rPr>
              <a:t>2/4</a:t>
            </a:r>
          </a:p>
        </p:txBody>
      </p:sp>
    </p:spTree>
    <p:extLst>
      <p:ext uri="{BB962C8B-B14F-4D97-AF65-F5344CB8AC3E}">
        <p14:creationId xmlns:p14="http://schemas.microsoft.com/office/powerpoint/2010/main" val="1755079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BB3F21E9-5C04-E7A0-161B-4EF8D820C7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88021" cy="914400"/>
          </a:xfrm>
          <a:prstGeom prst="rect">
            <a:avLst/>
          </a:prstGeom>
          <a:solidFill>
            <a:srgbClr val="F3F5DE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1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Microsoft New Tai Lue" panose="020B0502040204020203" pitchFamily="34" charset="0"/>
                <a:ea typeface="+mn-ea"/>
                <a:cs typeface="Microsoft New Tai Lue" panose="020B0502040204020203" pitchFamily="34" charset="0"/>
              </a:rPr>
              <a:t>Charts 9-12: HRPP/IRB Staff Qualities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C230510-86AC-5CF7-602C-99B54D25B8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106" y="914400"/>
            <a:ext cx="12183091" cy="5394960"/>
            <a:chOff x="4106" y="914400"/>
            <a:chExt cx="12183091" cy="5394960"/>
          </a:xfrm>
        </p:grpSpPr>
        <p:graphicFrame>
          <p:nvGraphicFramePr>
            <p:cNvPr id="12" name="Chart 11">
              <a:extLst>
                <a:ext uri="{FF2B5EF4-FFF2-40B4-BE49-F238E27FC236}">
                  <a16:creationId xmlns:a16="http://schemas.microsoft.com/office/drawing/2014/main" id="{521C6038-CE6B-7F7E-4590-B0C550FB816C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918409353"/>
                </p:ext>
              </p:extLst>
            </p:nvPr>
          </p:nvGraphicFramePr>
          <p:xfrm>
            <a:off x="4106" y="914400"/>
            <a:ext cx="6089904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13" name="Chart 12">
              <a:extLst>
                <a:ext uri="{FF2B5EF4-FFF2-40B4-BE49-F238E27FC236}">
                  <a16:creationId xmlns:a16="http://schemas.microsoft.com/office/drawing/2014/main" id="{5640E5A7-37D9-4ED6-3866-FAFA01C3C8D1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289744112"/>
                </p:ext>
              </p:extLst>
            </p:nvPr>
          </p:nvGraphicFramePr>
          <p:xfrm>
            <a:off x="6094010" y="914400"/>
            <a:ext cx="6089904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14" name="Chart 13">
              <a:extLst>
                <a:ext uri="{FF2B5EF4-FFF2-40B4-BE49-F238E27FC236}">
                  <a16:creationId xmlns:a16="http://schemas.microsoft.com/office/drawing/2014/main" id="{DAE177C3-C305-0BA8-067F-50878EE93D12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5844004"/>
                </p:ext>
              </p:extLst>
            </p:nvPr>
          </p:nvGraphicFramePr>
          <p:xfrm>
            <a:off x="4106" y="3657600"/>
            <a:ext cx="6089904" cy="265176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15" name="Chart 14">
              <a:extLst>
                <a:ext uri="{FF2B5EF4-FFF2-40B4-BE49-F238E27FC236}">
                  <a16:creationId xmlns:a16="http://schemas.microsoft.com/office/drawing/2014/main" id="{2522D741-F044-2539-1793-89E24E4C0AA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203285222"/>
                </p:ext>
              </p:extLst>
            </p:nvPr>
          </p:nvGraphicFramePr>
          <p:xfrm>
            <a:off x="6097293" y="3657600"/>
            <a:ext cx="6089904" cy="265176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</p:grpSp>
      <p:sp>
        <p:nvSpPr>
          <p:cNvPr id="20" name="Rounded Rectangle 16">
            <a:extLst>
              <a:ext uri="{FF2B5EF4-FFF2-40B4-BE49-F238E27FC236}">
                <a16:creationId xmlns:a16="http://schemas.microsoft.com/office/drawing/2014/main" id="{F7EDCA2F-ABE3-481B-4F75-6FD0402158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742778" y="6382838"/>
            <a:ext cx="445243" cy="374491"/>
          </a:xfrm>
          <a:prstGeom prst="roundRect">
            <a:avLst/>
          </a:prstGeom>
          <a:solidFill>
            <a:srgbClr val="060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dirty="0">
                <a:solidFill>
                  <a:srgbClr val="F3F5D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Page</a:t>
            </a:r>
            <a:endParaRPr lang="en-US" sz="1100" b="1" dirty="0">
              <a:solidFill>
                <a:srgbClr val="F3F5DE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en-US" sz="1000" b="1" dirty="0">
                <a:solidFill>
                  <a:srgbClr val="F3F5D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3/4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DA43A93-8F3A-D207-5D4E-60C197EC3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-21598" y="6282168"/>
            <a:ext cx="12232648" cy="575832"/>
          </a:xfrm>
          <a:prstGeom prst="rect">
            <a:avLst/>
          </a:prstGeom>
          <a:solidFill>
            <a:srgbClr val="000000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b="1" dirty="0">
                <a:solidFill>
                  <a:srgbClr val="F3F5DE"/>
                </a:solidFill>
                <a:latin typeface="Microsoft New Tai Lue" panose="020B0502040204020203" pitchFamily="34" charset="0"/>
                <a:cs typeface="Microsoft New Tai Lue" panose="020B0502040204020203" pitchFamily="34" charset="0"/>
              </a:rPr>
              <a:t>IRB Experience Survey Results Comparison </a:t>
            </a:r>
          </a:p>
        </p:txBody>
      </p:sp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9E78E50A-1063-449E-9294-ADD3CFD6D302}"/>
              </a:ext>
            </a:extLst>
          </p:cNvPr>
          <p:cNvSpPr/>
          <p:nvPr/>
        </p:nvSpPr>
        <p:spPr>
          <a:xfrm>
            <a:off x="11773752" y="6378365"/>
            <a:ext cx="414269" cy="381036"/>
          </a:xfrm>
          <a:prstGeom prst="roundRect">
            <a:avLst>
              <a:gd name="adj" fmla="val 0"/>
            </a:avLst>
          </a:prstGeom>
          <a:solidFill>
            <a:srgbClr val="060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>
                <a:latin typeface="Microsoft New Tai Lue" panose="020B0502040204020203" pitchFamily="34" charset="0"/>
                <a:ea typeface="Segoe UI" panose="020B0502040204020203" pitchFamily="34" charset="0"/>
                <a:cs typeface="Microsoft New Tai Lue" panose="020B0502040204020203" pitchFamily="34" charset="0"/>
              </a:rPr>
              <a:t>Page</a:t>
            </a:r>
            <a:endParaRPr lang="en-US" sz="1100" b="1" dirty="0">
              <a:latin typeface="Microsoft New Tai Lue" panose="020B0502040204020203" pitchFamily="34" charset="0"/>
              <a:ea typeface="Segoe UI" panose="020B0502040204020203" pitchFamily="34" charset="0"/>
              <a:cs typeface="Microsoft New Tai Lue" panose="020B0502040204020203" pitchFamily="34" charset="0"/>
            </a:endParaRPr>
          </a:p>
          <a:p>
            <a:pPr algn="ctr"/>
            <a:r>
              <a:rPr lang="en-US" sz="1000" b="1" dirty="0">
                <a:latin typeface="Microsoft New Tai Lue" panose="020B0502040204020203" pitchFamily="34" charset="0"/>
                <a:ea typeface="Segoe UI" panose="020B0502040204020203" pitchFamily="34" charset="0"/>
                <a:cs typeface="Microsoft New Tai Lue" panose="020B0502040204020203" pitchFamily="34" charset="0"/>
              </a:rPr>
              <a:t>3/4</a:t>
            </a:r>
          </a:p>
        </p:txBody>
      </p:sp>
    </p:spTree>
    <p:extLst>
      <p:ext uri="{BB962C8B-B14F-4D97-AF65-F5344CB8AC3E}">
        <p14:creationId xmlns:p14="http://schemas.microsoft.com/office/powerpoint/2010/main" val="890181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4420" y="147685"/>
            <a:ext cx="5725484" cy="579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Note: Respondents may select a category describing what the IRB does well without providing a written comment</a:t>
            </a:r>
          </a:p>
        </p:txBody>
      </p:sp>
      <p:sp>
        <p:nvSpPr>
          <p:cNvPr id="18" name="Title 17" descr="Four charts showing results of written comments and categories selected for barriers, areas for improvement and strengths, as follows: &#10;Chart 13: Count of written comments received&#10;Chart 14: Barriers to responding to the IRB, by category&#10;Chart 15: Suggestions for improvement, by category&#10;Chart 16: What the IRB does well, by category">
            <a:extLst>
              <a:ext uri="{FF2B5EF4-FFF2-40B4-BE49-F238E27FC236}">
                <a16:creationId xmlns:a16="http://schemas.microsoft.com/office/drawing/2014/main" id="{712E38E3-16CA-C228-5DF9-41ADDF236F1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12162"/>
            <a:ext cx="12188021" cy="914400"/>
          </a:xfrm>
          <a:prstGeom prst="rect">
            <a:avLst/>
          </a:prstGeom>
          <a:solidFill>
            <a:srgbClr val="F3F5DE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1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Microsoft New Tai Lue" panose="020B0502040204020203" pitchFamily="34" charset="0"/>
                <a:ea typeface="+mn-ea"/>
                <a:cs typeface="Microsoft New Tai Lue" panose="020B0502040204020203" pitchFamily="34" charset="0"/>
              </a:rPr>
              <a:t>Charts 13-16: Barriers, Areas for Improvement, Strengths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C43E7D-AB5E-A5FD-C0CF-9A73B586E1D2}"/>
              </a:ext>
            </a:extLst>
          </p:cNvPr>
          <p:cNvSpPr>
            <a:spLocks/>
          </p:cNvSpPr>
          <p:nvPr/>
        </p:nvSpPr>
        <p:spPr>
          <a:xfrm>
            <a:off x="-11042" y="6309742"/>
            <a:ext cx="12203042" cy="582490"/>
          </a:xfrm>
          <a:prstGeom prst="rect">
            <a:avLst/>
          </a:prstGeom>
          <a:solidFill>
            <a:srgbClr val="000000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b="1" dirty="0">
                <a:solidFill>
                  <a:srgbClr val="F3F5DE"/>
                </a:solidFill>
                <a:latin typeface="Microsoft New Tai Lue" panose="020B0502040204020203" pitchFamily="34" charset="0"/>
                <a:cs typeface="Microsoft New Tai Lue" panose="020B0502040204020203" pitchFamily="34" charset="0"/>
              </a:rPr>
              <a:t>IRB Experience Survey Results Comparison </a:t>
            </a:r>
          </a:p>
        </p:txBody>
      </p:sp>
      <p:sp>
        <p:nvSpPr>
          <p:cNvPr id="21" name="Rounded Rectangle 16">
            <a:extLst>
              <a:ext uri="{FF2B5EF4-FFF2-40B4-BE49-F238E27FC236}">
                <a16:creationId xmlns:a16="http://schemas.microsoft.com/office/drawing/2014/main" id="{F608D030-4984-893C-879F-7483FA5C4649}"/>
              </a:ext>
            </a:extLst>
          </p:cNvPr>
          <p:cNvSpPr/>
          <p:nvPr/>
        </p:nvSpPr>
        <p:spPr>
          <a:xfrm>
            <a:off x="11773752" y="6378365"/>
            <a:ext cx="414269" cy="381036"/>
          </a:xfrm>
          <a:prstGeom prst="roundRect">
            <a:avLst>
              <a:gd name="adj" fmla="val 0"/>
            </a:avLst>
          </a:prstGeom>
          <a:solidFill>
            <a:srgbClr val="060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>
                <a:latin typeface="Microsoft New Tai Lue" panose="020B0502040204020203" pitchFamily="34" charset="0"/>
                <a:ea typeface="Segoe UI" panose="020B0502040204020203" pitchFamily="34" charset="0"/>
                <a:cs typeface="Microsoft New Tai Lue" panose="020B0502040204020203" pitchFamily="34" charset="0"/>
              </a:rPr>
              <a:t>Page</a:t>
            </a:r>
            <a:endParaRPr lang="en-US" sz="1100" b="1" dirty="0">
              <a:latin typeface="Microsoft New Tai Lue" panose="020B0502040204020203" pitchFamily="34" charset="0"/>
              <a:ea typeface="Segoe UI" panose="020B0502040204020203" pitchFamily="34" charset="0"/>
              <a:cs typeface="Microsoft New Tai Lue" panose="020B0502040204020203" pitchFamily="34" charset="0"/>
            </a:endParaRPr>
          </a:p>
          <a:p>
            <a:pPr algn="ctr"/>
            <a:r>
              <a:rPr lang="en-US" sz="1000" b="1" dirty="0">
                <a:latin typeface="Microsoft New Tai Lue" panose="020B0502040204020203" pitchFamily="34" charset="0"/>
                <a:ea typeface="Segoe UI" panose="020B0502040204020203" pitchFamily="34" charset="0"/>
                <a:cs typeface="Microsoft New Tai Lue" panose="020B0502040204020203" pitchFamily="34" charset="0"/>
              </a:rPr>
              <a:t>4/4</a:t>
            </a:r>
          </a:p>
        </p:txBody>
      </p:sp>
      <p:grpSp>
        <p:nvGrpSpPr>
          <p:cNvPr id="5" name="Group 4" descr="One ">
            <a:extLst>
              <a:ext uri="{FF2B5EF4-FFF2-40B4-BE49-F238E27FC236}">
                <a16:creationId xmlns:a16="http://schemas.microsoft.com/office/drawing/2014/main" id="{C5AE1055-6605-27A6-5B3B-8C8B24099034}"/>
              </a:ext>
            </a:extLst>
          </p:cNvPr>
          <p:cNvGrpSpPr/>
          <p:nvPr/>
        </p:nvGrpSpPr>
        <p:grpSpPr>
          <a:xfrm>
            <a:off x="0" y="893159"/>
            <a:ext cx="12183914" cy="5418065"/>
            <a:chOff x="0" y="893159"/>
            <a:chExt cx="12183914" cy="5418065"/>
          </a:xfrm>
        </p:grpSpPr>
        <p:graphicFrame>
          <p:nvGraphicFramePr>
            <p:cNvPr id="16" name="Chart 15"/>
            <p:cNvGraphicFramePr/>
            <p:nvPr>
              <p:extLst>
                <p:ext uri="{D42A27DB-BD31-4B8C-83A1-F6EECF244321}">
                  <p14:modId xmlns:p14="http://schemas.microsoft.com/office/powerpoint/2010/main" val="4019522560"/>
                </p:ext>
              </p:extLst>
            </p:nvPr>
          </p:nvGraphicFramePr>
          <p:xfrm>
            <a:off x="6094010" y="3648838"/>
            <a:ext cx="6089904" cy="266090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10" name="Chart 9"/>
            <p:cNvGraphicFramePr/>
            <p:nvPr>
              <p:extLst>
                <p:ext uri="{D42A27DB-BD31-4B8C-83A1-F6EECF244321}">
                  <p14:modId xmlns:p14="http://schemas.microsoft.com/office/powerpoint/2010/main" val="2597138125"/>
                </p:ext>
              </p:extLst>
            </p:nvPr>
          </p:nvGraphicFramePr>
          <p:xfrm>
            <a:off x="0" y="893159"/>
            <a:ext cx="6089904" cy="276163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11" name="Chart 10"/>
            <p:cNvGraphicFramePr/>
            <p:nvPr>
              <p:extLst>
                <p:ext uri="{D42A27DB-BD31-4B8C-83A1-F6EECF244321}">
                  <p14:modId xmlns:p14="http://schemas.microsoft.com/office/powerpoint/2010/main" val="2409694711"/>
                </p:ext>
              </p:extLst>
            </p:nvPr>
          </p:nvGraphicFramePr>
          <p:xfrm>
            <a:off x="12194" y="3647355"/>
            <a:ext cx="6089904" cy="266386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4" name="Content Placeholder 3">
              <a:extLst>
                <a:ext uri="{FF2B5EF4-FFF2-40B4-BE49-F238E27FC236}">
                  <a16:creationId xmlns:a16="http://schemas.microsoft.com/office/drawing/2014/main" id="{C277AC20-6633-F4A4-3142-9D0A38D561DA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47669564"/>
                </p:ext>
              </p:extLst>
            </p:nvPr>
          </p:nvGraphicFramePr>
          <p:xfrm>
            <a:off x="6094010" y="901497"/>
            <a:ext cx="6089904" cy="274659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7350172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5259</TotalTime>
  <Words>708</Words>
  <Application>Microsoft Macintosh PowerPoint</Application>
  <PresentationFormat>Widescreen</PresentationFormat>
  <Paragraphs>212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Microsoft New Tai Lue</vt:lpstr>
      <vt:lpstr>Segoe UI</vt:lpstr>
      <vt:lpstr>Office Theme</vt:lpstr>
      <vt:lpstr>Charts 1-4: Respondent Characteristics</vt:lpstr>
      <vt:lpstr>Charts 5-8: Satisfaction with the IRB </vt:lpstr>
      <vt:lpstr>Charts 9-12: HRPP/IRB Staff Qualities</vt:lpstr>
      <vt:lpstr>Charts 13-16: Barriers, Areas for Improvement, Strengths</vt:lpstr>
    </vt:vector>
  </TitlesOfParts>
  <Company>University of Minnesota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Julie M Quinn</dc:creator>
  <cp:lastModifiedBy>Holly S Santiago</cp:lastModifiedBy>
  <cp:revision>810</cp:revision>
  <cp:lastPrinted>2020-08-25T01:21:18Z</cp:lastPrinted>
  <dcterms:created xsi:type="dcterms:W3CDTF">2018-09-24T21:37:01Z</dcterms:created>
  <dcterms:modified xsi:type="dcterms:W3CDTF">2026-07-15T18:58:43Z</dcterms:modified>
</cp:coreProperties>
</file>